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93" r:id="rId3"/>
    <p:sldId id="295" r:id="rId4"/>
    <p:sldId id="294" r:id="rId5"/>
    <p:sldId id="296" r:id="rId6"/>
    <p:sldId id="297" r:id="rId7"/>
    <p:sldId id="298" r:id="rId8"/>
    <p:sldId id="299" r:id="rId9"/>
    <p:sldId id="300" r:id="rId10"/>
    <p:sldId id="301" r:id="rId11"/>
    <p:sldId id="302" r:id="rId12"/>
    <p:sldId id="303" r:id="rId13"/>
    <p:sldId id="304" r:id="rId14"/>
    <p:sldId id="305" r:id="rId15"/>
    <p:sldId id="306" r:id="rId16"/>
    <p:sldId id="262" r:id="rId17"/>
    <p:sldId id="267" r:id="rId18"/>
    <p:sldId id="270" r:id="rId19"/>
    <p:sldId id="261" r:id="rId20"/>
    <p:sldId id="268" r:id="rId21"/>
    <p:sldId id="269" r:id="rId22"/>
    <p:sldId id="271" r:id="rId23"/>
    <p:sldId id="278" r:id="rId24"/>
    <p:sldId id="279" r:id="rId25"/>
    <p:sldId id="280" r:id="rId26"/>
    <p:sldId id="281" r:id="rId27"/>
    <p:sldId id="284" r:id="rId28"/>
    <p:sldId id="285" r:id="rId29"/>
    <p:sldId id="286" r:id="rId30"/>
    <p:sldId id="287" r:id="rId31"/>
    <p:sldId id="282" r:id="rId32"/>
    <p:sldId id="283" r:id="rId33"/>
    <p:sldId id="288" r:id="rId34"/>
    <p:sldId id="289" r:id="rId35"/>
    <p:sldId id="290" r:id="rId36"/>
    <p:sldId id="29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7" d="100"/>
          <a:sy n="57" d="100"/>
        </p:scale>
        <p:origin x="108" y="1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lgn="l">
              <a:defRPr/>
            </a:lvl1pPr>
          </a:lstStyle>
          <a:p>
            <a:fld id="{E41487EE-DDAD-4091-9A00-88E9988A4F5E}" type="datetimeFigureOut">
              <a:rPr lang="en-IN" smtClean="0"/>
              <a:t>31-08-2020</a:t>
            </a:fld>
            <a:endParaRPr lang="en-IN"/>
          </a:p>
        </p:txBody>
      </p:sp>
      <p:sp>
        <p:nvSpPr>
          <p:cNvPr id="5" name="Footer Placeholder 4"/>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IN"/>
          </a:p>
        </p:txBody>
      </p:sp>
      <p:sp>
        <p:nvSpPr>
          <p:cNvPr id="6" name="Slide Number Placeholder 5"/>
          <p:cNvSpPr>
            <a:spLocks noGrp="1"/>
          </p:cNvSpPr>
          <p:nvPr>
            <p:ph type="sldNum" sz="quarter" idx="12"/>
          </p:nvPr>
        </p:nvSpPr>
        <p:spPr/>
        <p:txBody>
          <a:bodyPr/>
          <a:lstStyle/>
          <a:p>
            <a:fld id="{3986B6DA-D212-4410-A3B9-DE298BA1F305}"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close up of a logo&#10;&#10;Description generated with high confidence">
            <a:extLst>
              <a:ext uri="{FF2B5EF4-FFF2-40B4-BE49-F238E27FC236}">
                <a16:creationId xmlns:a16="http://schemas.microsoft.com/office/drawing/2014/main" id="{18D6AF4A-3F36-4102-BFFD-626856AA0302}"/>
              </a:ext>
            </a:extLst>
          </p:cNvPr>
          <p:cNvPicPr>
            <a:picLocks noChangeAspect="1"/>
          </p:cNvPicPr>
          <p:nvPr/>
        </p:nvPicPr>
        <p:blipFill rotWithShape="1">
          <a:blip r:embed="rId2"/>
          <a:srcRect l="13687" t="6340" r="59914" b="85589"/>
          <a:stretch/>
        </p:blipFill>
        <p:spPr>
          <a:xfrm>
            <a:off x="8544087" y="5444572"/>
            <a:ext cx="2041237" cy="553468"/>
          </a:xfrm>
          <a:prstGeom prst="rect">
            <a:avLst/>
          </a:prstGeom>
        </p:spPr>
      </p:pic>
    </p:spTree>
    <p:extLst>
      <p:ext uri="{BB962C8B-B14F-4D97-AF65-F5344CB8AC3E}">
        <p14:creationId xmlns:p14="http://schemas.microsoft.com/office/powerpoint/2010/main" val="295521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1487EE-DDAD-4091-9A00-88E9988A4F5E}" type="datetimeFigureOut">
              <a:rPr lang="en-IN" smtClean="0"/>
              <a:t>31-08-2020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86B6DA-D212-4410-A3B9-DE298BA1F305}" type="slidenum">
              <a:rPr lang="en-IN" smtClean="0"/>
              <a:t>‹#›</a:t>
            </a:fld>
            <a:endParaRPr lang="en-IN"/>
          </a:p>
        </p:txBody>
      </p:sp>
    </p:spTree>
    <p:extLst>
      <p:ext uri="{BB962C8B-B14F-4D97-AF65-F5344CB8AC3E}">
        <p14:creationId xmlns:p14="http://schemas.microsoft.com/office/powerpoint/2010/main" val="1816394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1487EE-DDAD-4091-9A00-88E9988A4F5E}" type="datetimeFigureOut">
              <a:rPr lang="en-IN" smtClean="0"/>
              <a:t>31-08-2020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986B6DA-D212-4410-A3B9-DE298BA1F305}"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675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942952-0AC5-416E-8913-6F6038200ED1}"/>
              </a:ext>
            </a:extLst>
          </p:cNvPr>
          <p:cNvSpPr/>
          <p:nvPr/>
        </p:nvSpPr>
        <p:spPr>
          <a:xfrm>
            <a:off x="-117987" y="-9832"/>
            <a:ext cx="12309987" cy="738205"/>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312928" y="70840"/>
            <a:ext cx="9720072" cy="738205"/>
          </a:xfrm>
        </p:spPr>
        <p:txBody>
          <a:bodyPr>
            <a:normAutofit/>
          </a:bodyPr>
          <a:lstStyle>
            <a:lvl1pPr>
              <a:defRPr sz="45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1487EE-DDAD-4091-9A00-88E9988A4F5E}" type="datetimeFigureOut">
              <a:rPr lang="en-IN" smtClean="0"/>
              <a:t>31-08-2020</a:t>
            </a:fld>
            <a:endParaRPr lang="en-IN"/>
          </a:p>
        </p:txBody>
      </p:sp>
      <p:sp>
        <p:nvSpPr>
          <p:cNvPr id="5" name="Footer Placeholder 4"/>
          <p:cNvSpPr>
            <a:spLocks noGrp="1"/>
          </p:cNvSpPr>
          <p:nvPr>
            <p:ph type="ftr" sz="quarter" idx="11"/>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cap="none">
                <a:latin typeface="Calibri" panose="020F0502020204030204" pitchFamily="34" charset="0"/>
                <a:cs typeface="Calibri" panose="020F0502020204030204" pitchFamily="34" charset="0"/>
              </a:defRPr>
            </a:lvl1pPr>
          </a:lstStyle>
          <a:p>
            <a:endParaRPr lang="en-IN"/>
          </a:p>
        </p:txBody>
      </p:sp>
      <p:sp>
        <p:nvSpPr>
          <p:cNvPr id="6" name="Slide Number Placeholder 5"/>
          <p:cNvSpPr>
            <a:spLocks noGrp="1"/>
          </p:cNvSpPr>
          <p:nvPr>
            <p:ph type="sldNum" sz="quarter" idx="12"/>
          </p:nvPr>
        </p:nvSpPr>
        <p:spPr/>
        <p:txBody>
          <a:bodyPr/>
          <a:lstStyle/>
          <a:p>
            <a:fld id="{3986B6DA-D212-4410-A3B9-DE298BA1F305}" type="slidenum">
              <a:rPr lang="en-IN" smtClean="0"/>
              <a:t>‹#›</a:t>
            </a:fld>
            <a:endParaRPr lang="en-IN"/>
          </a:p>
        </p:txBody>
      </p:sp>
    </p:spTree>
    <p:extLst>
      <p:ext uri="{BB962C8B-B14F-4D97-AF65-F5344CB8AC3E}">
        <p14:creationId xmlns:p14="http://schemas.microsoft.com/office/powerpoint/2010/main" val="2969371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1487EE-DDAD-4091-9A00-88E9988A4F5E}" type="datetimeFigureOut">
              <a:rPr lang="en-IN" smtClean="0"/>
              <a:t>31-08-2020</a:t>
            </a:fld>
            <a:endParaRPr lang="en-IN"/>
          </a:p>
        </p:txBody>
      </p:sp>
      <p:sp>
        <p:nvSpPr>
          <p:cNvPr id="5" name="Footer Placeholder 4"/>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IN"/>
          </a:p>
        </p:txBody>
      </p:sp>
      <p:sp>
        <p:nvSpPr>
          <p:cNvPr id="6" name="Slide Number Placeholder 5"/>
          <p:cNvSpPr>
            <a:spLocks noGrp="1"/>
          </p:cNvSpPr>
          <p:nvPr>
            <p:ph type="sldNum" sz="quarter" idx="12"/>
          </p:nvPr>
        </p:nvSpPr>
        <p:spPr/>
        <p:txBody>
          <a:bodyPr/>
          <a:lstStyle/>
          <a:p>
            <a:fld id="{3986B6DA-D212-4410-A3B9-DE298BA1F305}"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rgbClr val="185075"/>
            </a:solidFill>
          </a:ln>
        </p:spPr>
        <p:style>
          <a:lnRef idx="1">
            <a:schemeClr val="accent1"/>
          </a:lnRef>
          <a:fillRef idx="0">
            <a:schemeClr val="accent1"/>
          </a:fillRef>
          <a:effectRef idx="0">
            <a:schemeClr val="accent1"/>
          </a:effectRef>
          <a:fontRef idx="minor">
            <a:schemeClr val="tx1"/>
          </a:fontRef>
        </p:style>
      </p:cxnSp>
      <p:pic>
        <p:nvPicPr>
          <p:cNvPr id="16" name="Picture 2" descr="Image result for data science dark">
            <a:extLst>
              <a:ext uri="{FF2B5EF4-FFF2-40B4-BE49-F238E27FC236}">
                <a16:creationId xmlns:a16="http://schemas.microsoft.com/office/drawing/2014/main" id="{567B7BF8-9F0A-4EA1-97A7-FBD874AD1D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t="13602" r="24" b="21616"/>
          <a:stretch/>
        </p:blipFill>
        <p:spPr bwMode="auto">
          <a:xfrm>
            <a:off x="1" y="-34331"/>
            <a:ext cx="12192000" cy="456276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BE17ED1-0802-4646-928E-0D3E91FF565B}"/>
              </a:ext>
            </a:extLst>
          </p:cNvPr>
          <p:cNvSpPr/>
          <p:nvPr/>
        </p:nvSpPr>
        <p:spPr>
          <a:xfrm>
            <a:off x="0" y="-35624"/>
            <a:ext cx="12192001" cy="480290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 up of a logo&#10;&#10;Description generated with high confidence">
            <a:extLst>
              <a:ext uri="{FF2B5EF4-FFF2-40B4-BE49-F238E27FC236}">
                <a16:creationId xmlns:a16="http://schemas.microsoft.com/office/drawing/2014/main" id="{43BDDAC1-9E5B-4149-B775-36BA9C7AEE3D}"/>
              </a:ext>
            </a:extLst>
          </p:cNvPr>
          <p:cNvPicPr>
            <a:picLocks noChangeAspect="1"/>
          </p:cNvPicPr>
          <p:nvPr/>
        </p:nvPicPr>
        <p:blipFill rotWithShape="1">
          <a:blip r:embed="rId3"/>
          <a:srcRect l="17759" t="7346" r="65887" b="86220"/>
          <a:stretch/>
        </p:blipFill>
        <p:spPr>
          <a:xfrm>
            <a:off x="8749915" y="5309208"/>
            <a:ext cx="2087418" cy="754934"/>
          </a:xfrm>
          <a:prstGeom prst="rect">
            <a:avLst/>
          </a:prstGeom>
        </p:spPr>
      </p:pic>
    </p:spTree>
    <p:extLst>
      <p:ext uri="{BB962C8B-B14F-4D97-AF65-F5344CB8AC3E}">
        <p14:creationId xmlns:p14="http://schemas.microsoft.com/office/powerpoint/2010/main" val="1130991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1487EE-DDAD-4091-9A00-88E9988A4F5E}" type="datetimeFigureOut">
              <a:rPr lang="en-IN" smtClean="0"/>
              <a:t>31-08-2020</a:t>
            </a:fld>
            <a:endParaRPr lang="en-IN"/>
          </a:p>
        </p:txBody>
      </p:sp>
      <p:sp>
        <p:nvSpPr>
          <p:cNvPr id="6" name="Footer Placeholder 5"/>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IN"/>
          </a:p>
        </p:txBody>
      </p:sp>
      <p:sp>
        <p:nvSpPr>
          <p:cNvPr id="7" name="Slide Number Placeholder 6"/>
          <p:cNvSpPr>
            <a:spLocks noGrp="1"/>
          </p:cNvSpPr>
          <p:nvPr>
            <p:ph type="sldNum" sz="quarter" idx="12"/>
          </p:nvPr>
        </p:nvSpPr>
        <p:spPr/>
        <p:txBody>
          <a:bodyPr/>
          <a:lstStyle/>
          <a:p>
            <a:fld id="{3986B6DA-D212-4410-A3B9-DE298BA1F305}" type="slidenum">
              <a:rPr lang="en-IN" smtClean="0"/>
              <a:t>‹#›</a:t>
            </a:fld>
            <a:endParaRPr lang="en-IN"/>
          </a:p>
        </p:txBody>
      </p:sp>
      <p:sp>
        <p:nvSpPr>
          <p:cNvPr id="8" name="Rectangle 7">
            <a:extLst>
              <a:ext uri="{FF2B5EF4-FFF2-40B4-BE49-F238E27FC236}">
                <a16:creationId xmlns:a16="http://schemas.microsoft.com/office/drawing/2014/main" id="{02FF9386-2D19-4EC4-9CE0-70CE1F8A479A}"/>
              </a:ext>
            </a:extLst>
          </p:cNvPr>
          <p:cNvSpPr/>
          <p:nvPr/>
        </p:nvSpPr>
        <p:spPr>
          <a:xfrm>
            <a:off x="-98323" y="-117986"/>
            <a:ext cx="12290323" cy="846360"/>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descr="A close up of a logo&#10;&#10;Description generated with high confidence">
            <a:extLst>
              <a:ext uri="{FF2B5EF4-FFF2-40B4-BE49-F238E27FC236}">
                <a16:creationId xmlns:a16="http://schemas.microsoft.com/office/drawing/2014/main" id="{067FFA64-C44D-4242-B2A5-4C04A57466E3}"/>
              </a:ext>
            </a:extLst>
          </p:cNvPr>
          <p:cNvPicPr>
            <a:picLocks noChangeAspect="1"/>
          </p:cNvPicPr>
          <p:nvPr/>
        </p:nvPicPr>
        <p:blipFill rotWithShape="1">
          <a:blip r:embed="rId2"/>
          <a:srcRect l="17759" t="7346" r="65887" b="86220"/>
          <a:stretch/>
        </p:blipFill>
        <p:spPr>
          <a:xfrm>
            <a:off x="10013327" y="6272784"/>
            <a:ext cx="2087418" cy="754934"/>
          </a:xfrm>
          <a:prstGeom prst="rect">
            <a:avLst/>
          </a:prstGeom>
        </p:spPr>
      </p:pic>
      <p:sp>
        <p:nvSpPr>
          <p:cNvPr id="10" name="Rectangle 9">
            <a:extLst>
              <a:ext uri="{FF2B5EF4-FFF2-40B4-BE49-F238E27FC236}">
                <a16:creationId xmlns:a16="http://schemas.microsoft.com/office/drawing/2014/main" id="{841A6189-6367-4708-BFDA-66704D1579F3}"/>
              </a:ext>
            </a:extLst>
          </p:cNvPr>
          <p:cNvSpPr/>
          <p:nvPr userDrawn="1"/>
        </p:nvSpPr>
        <p:spPr>
          <a:xfrm>
            <a:off x="-117987" y="-9832"/>
            <a:ext cx="12309987" cy="968307"/>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2764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1487EE-DDAD-4091-9A00-88E9988A4F5E}" type="datetimeFigureOut">
              <a:rPr lang="en-IN" smtClean="0"/>
              <a:t>31-08-2020</a:t>
            </a:fld>
            <a:endParaRPr lang="en-IN"/>
          </a:p>
        </p:txBody>
      </p:sp>
      <p:sp>
        <p:nvSpPr>
          <p:cNvPr id="8" name="Footer Placeholder 7"/>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IN"/>
          </a:p>
        </p:txBody>
      </p:sp>
      <p:sp>
        <p:nvSpPr>
          <p:cNvPr id="9" name="Slide Number Placeholder 8"/>
          <p:cNvSpPr>
            <a:spLocks noGrp="1"/>
          </p:cNvSpPr>
          <p:nvPr>
            <p:ph type="sldNum" sz="quarter" idx="12"/>
          </p:nvPr>
        </p:nvSpPr>
        <p:spPr/>
        <p:txBody>
          <a:bodyPr/>
          <a:lstStyle/>
          <a:p>
            <a:fld id="{3986B6DA-D212-4410-A3B9-DE298BA1F305}" type="slidenum">
              <a:rPr lang="en-IN" smtClean="0"/>
              <a:t>‹#›</a:t>
            </a:fld>
            <a:endParaRPr lang="en-IN"/>
          </a:p>
        </p:txBody>
      </p:sp>
      <p:sp>
        <p:nvSpPr>
          <p:cNvPr id="11" name="Rectangle 10">
            <a:extLst>
              <a:ext uri="{FF2B5EF4-FFF2-40B4-BE49-F238E27FC236}">
                <a16:creationId xmlns:a16="http://schemas.microsoft.com/office/drawing/2014/main" id="{62DDAD00-797B-4685-AFD2-D139BFCCD87E}"/>
              </a:ext>
            </a:extLst>
          </p:cNvPr>
          <p:cNvSpPr/>
          <p:nvPr/>
        </p:nvSpPr>
        <p:spPr>
          <a:xfrm>
            <a:off x="-78658" y="-94586"/>
            <a:ext cx="12270658" cy="822959"/>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descr="A close up of a logo&#10;&#10;Description generated with high confidence">
            <a:extLst>
              <a:ext uri="{FF2B5EF4-FFF2-40B4-BE49-F238E27FC236}">
                <a16:creationId xmlns:a16="http://schemas.microsoft.com/office/drawing/2014/main" id="{2822BF58-F19A-45AE-BFFC-C1F29A4175CB}"/>
              </a:ext>
            </a:extLst>
          </p:cNvPr>
          <p:cNvPicPr>
            <a:picLocks noChangeAspect="1"/>
          </p:cNvPicPr>
          <p:nvPr/>
        </p:nvPicPr>
        <p:blipFill rotWithShape="1">
          <a:blip r:embed="rId2"/>
          <a:srcRect l="17759" t="7346" r="65887" b="86220"/>
          <a:stretch/>
        </p:blipFill>
        <p:spPr>
          <a:xfrm>
            <a:off x="10013327" y="6272784"/>
            <a:ext cx="2087418" cy="754934"/>
          </a:xfrm>
          <a:prstGeom prst="rect">
            <a:avLst/>
          </a:prstGeom>
        </p:spPr>
      </p:pic>
      <p:sp>
        <p:nvSpPr>
          <p:cNvPr id="12" name="Rectangle 11">
            <a:extLst>
              <a:ext uri="{FF2B5EF4-FFF2-40B4-BE49-F238E27FC236}">
                <a16:creationId xmlns:a16="http://schemas.microsoft.com/office/drawing/2014/main" id="{247ECA48-504E-43B7-A0BF-25F5AD878833}"/>
              </a:ext>
            </a:extLst>
          </p:cNvPr>
          <p:cNvSpPr/>
          <p:nvPr userDrawn="1"/>
        </p:nvSpPr>
        <p:spPr>
          <a:xfrm>
            <a:off x="-117987" y="-9832"/>
            <a:ext cx="12309987" cy="968307"/>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08748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1487EE-DDAD-4091-9A00-88E9988A4F5E}" type="datetimeFigureOut">
              <a:rPr lang="en-IN" smtClean="0"/>
              <a:t>31-08-2020</a:t>
            </a:fld>
            <a:endParaRPr lang="en-IN"/>
          </a:p>
        </p:txBody>
      </p:sp>
      <p:sp>
        <p:nvSpPr>
          <p:cNvPr id="4" name="Footer Placeholder 3"/>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IN"/>
          </a:p>
        </p:txBody>
      </p:sp>
      <p:sp>
        <p:nvSpPr>
          <p:cNvPr id="5" name="Slide Number Placeholder 4"/>
          <p:cNvSpPr>
            <a:spLocks noGrp="1"/>
          </p:cNvSpPr>
          <p:nvPr>
            <p:ph type="sldNum" sz="quarter" idx="12"/>
          </p:nvPr>
        </p:nvSpPr>
        <p:spPr/>
        <p:txBody>
          <a:bodyPr/>
          <a:lstStyle/>
          <a:p>
            <a:fld id="{3986B6DA-D212-4410-A3B9-DE298BA1F305}" type="slidenum">
              <a:rPr lang="en-IN" smtClean="0"/>
              <a:t>‹#›</a:t>
            </a:fld>
            <a:endParaRPr lang="en-IN"/>
          </a:p>
        </p:txBody>
      </p:sp>
      <p:sp>
        <p:nvSpPr>
          <p:cNvPr id="6" name="Rectangle 5">
            <a:extLst>
              <a:ext uri="{FF2B5EF4-FFF2-40B4-BE49-F238E27FC236}">
                <a16:creationId xmlns:a16="http://schemas.microsoft.com/office/drawing/2014/main" id="{64728F4A-C28E-49B0-A522-12EAE0BF083F}"/>
              </a:ext>
            </a:extLst>
          </p:cNvPr>
          <p:cNvSpPr/>
          <p:nvPr/>
        </p:nvSpPr>
        <p:spPr>
          <a:xfrm>
            <a:off x="-108155" y="-176980"/>
            <a:ext cx="12300155" cy="905354"/>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close up of a logo&#10;&#10;Description generated with high confidence">
            <a:extLst>
              <a:ext uri="{FF2B5EF4-FFF2-40B4-BE49-F238E27FC236}">
                <a16:creationId xmlns:a16="http://schemas.microsoft.com/office/drawing/2014/main" id="{3CB4A643-D400-48F4-B3B8-D803975A9D6B}"/>
              </a:ext>
            </a:extLst>
          </p:cNvPr>
          <p:cNvPicPr>
            <a:picLocks noChangeAspect="1"/>
          </p:cNvPicPr>
          <p:nvPr/>
        </p:nvPicPr>
        <p:blipFill rotWithShape="1">
          <a:blip r:embed="rId2"/>
          <a:srcRect l="17759" t="7346" r="65887" b="86220"/>
          <a:stretch/>
        </p:blipFill>
        <p:spPr>
          <a:xfrm>
            <a:off x="10013327" y="6272784"/>
            <a:ext cx="2087418" cy="754934"/>
          </a:xfrm>
          <a:prstGeom prst="rect">
            <a:avLst/>
          </a:prstGeom>
        </p:spPr>
      </p:pic>
      <p:sp>
        <p:nvSpPr>
          <p:cNvPr id="8" name="Rectangle 7">
            <a:extLst>
              <a:ext uri="{FF2B5EF4-FFF2-40B4-BE49-F238E27FC236}">
                <a16:creationId xmlns:a16="http://schemas.microsoft.com/office/drawing/2014/main" id="{3007663D-41E3-40E4-A6C6-9FEB75C8AA94}"/>
              </a:ext>
            </a:extLst>
          </p:cNvPr>
          <p:cNvSpPr/>
          <p:nvPr userDrawn="1"/>
        </p:nvSpPr>
        <p:spPr>
          <a:xfrm>
            <a:off x="-117987" y="-9832"/>
            <a:ext cx="12309987" cy="968307"/>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0162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487EE-DDAD-4091-9A00-88E9988A4F5E}" type="datetimeFigureOut">
              <a:rPr lang="en-IN" smtClean="0"/>
              <a:t>31-08-2020</a:t>
            </a:fld>
            <a:endParaRPr lang="en-IN"/>
          </a:p>
        </p:txBody>
      </p:sp>
      <p:sp>
        <p:nvSpPr>
          <p:cNvPr id="3" name="Footer Placeholder 2"/>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IN"/>
          </a:p>
        </p:txBody>
      </p:sp>
      <p:sp>
        <p:nvSpPr>
          <p:cNvPr id="4" name="Slide Number Placeholder 3"/>
          <p:cNvSpPr>
            <a:spLocks noGrp="1"/>
          </p:cNvSpPr>
          <p:nvPr>
            <p:ph type="sldNum" sz="quarter" idx="12"/>
          </p:nvPr>
        </p:nvSpPr>
        <p:spPr/>
        <p:txBody>
          <a:bodyPr/>
          <a:lstStyle/>
          <a:p>
            <a:fld id="{3986B6DA-D212-4410-A3B9-DE298BA1F305}" type="slidenum">
              <a:rPr lang="en-IN" smtClean="0"/>
              <a:t>‹#›</a:t>
            </a:fld>
            <a:endParaRPr lang="en-IN"/>
          </a:p>
        </p:txBody>
      </p:sp>
      <p:sp>
        <p:nvSpPr>
          <p:cNvPr id="5" name="Rectangle 4">
            <a:extLst>
              <a:ext uri="{FF2B5EF4-FFF2-40B4-BE49-F238E27FC236}">
                <a16:creationId xmlns:a16="http://schemas.microsoft.com/office/drawing/2014/main" id="{F41FCCB0-2A54-4265-A062-964FF6B776EC}"/>
              </a:ext>
            </a:extLst>
          </p:cNvPr>
          <p:cNvSpPr/>
          <p:nvPr/>
        </p:nvSpPr>
        <p:spPr>
          <a:xfrm>
            <a:off x="-98323" y="-88490"/>
            <a:ext cx="12290323" cy="816863"/>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close up of a logo&#10;&#10;Description generated with high confidence">
            <a:extLst>
              <a:ext uri="{FF2B5EF4-FFF2-40B4-BE49-F238E27FC236}">
                <a16:creationId xmlns:a16="http://schemas.microsoft.com/office/drawing/2014/main" id="{B0C6AC75-06A5-4B53-9E90-38D651C5446F}"/>
              </a:ext>
            </a:extLst>
          </p:cNvPr>
          <p:cNvPicPr>
            <a:picLocks noChangeAspect="1"/>
          </p:cNvPicPr>
          <p:nvPr/>
        </p:nvPicPr>
        <p:blipFill rotWithShape="1">
          <a:blip r:embed="rId2"/>
          <a:srcRect l="17759" t="7346" r="65887" b="86220"/>
          <a:stretch/>
        </p:blipFill>
        <p:spPr>
          <a:xfrm>
            <a:off x="10013327" y="6272784"/>
            <a:ext cx="2087418" cy="754934"/>
          </a:xfrm>
          <a:prstGeom prst="rect">
            <a:avLst/>
          </a:prstGeom>
        </p:spPr>
      </p:pic>
      <p:sp>
        <p:nvSpPr>
          <p:cNvPr id="7" name="Rectangle 6">
            <a:extLst>
              <a:ext uri="{FF2B5EF4-FFF2-40B4-BE49-F238E27FC236}">
                <a16:creationId xmlns:a16="http://schemas.microsoft.com/office/drawing/2014/main" id="{AD0686C1-F41E-48A5-BFFF-DDE33E66B56B}"/>
              </a:ext>
            </a:extLst>
          </p:cNvPr>
          <p:cNvSpPr/>
          <p:nvPr userDrawn="1"/>
        </p:nvSpPr>
        <p:spPr>
          <a:xfrm>
            <a:off x="-117987" y="-9832"/>
            <a:ext cx="12309987" cy="968307"/>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71975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1487EE-DDAD-4091-9A00-88E9988A4F5E}" type="datetimeFigureOut">
              <a:rPr lang="en-IN" smtClean="0"/>
              <a:t>31-08-2020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986B6DA-D212-4410-A3B9-DE298BA1F305}" type="slidenum">
              <a:rPr lang="en-IN" smtClean="0"/>
              <a:t>‹#›</a:t>
            </a:fld>
            <a:endParaRPr lang="en-IN"/>
          </a:p>
        </p:txBody>
      </p:sp>
      <p:sp>
        <p:nvSpPr>
          <p:cNvPr id="9" name="Rectangle 8">
            <a:extLst>
              <a:ext uri="{FF2B5EF4-FFF2-40B4-BE49-F238E27FC236}">
                <a16:creationId xmlns:a16="http://schemas.microsoft.com/office/drawing/2014/main" id="{5191480D-F7D0-42C4-AB2E-64C46EEBD717}"/>
              </a:ext>
            </a:extLst>
          </p:cNvPr>
          <p:cNvSpPr/>
          <p:nvPr/>
        </p:nvSpPr>
        <p:spPr>
          <a:xfrm>
            <a:off x="-88490" y="-157316"/>
            <a:ext cx="12280490" cy="885689"/>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close up of a logo&#10;&#10;Description generated with high confidence">
            <a:extLst>
              <a:ext uri="{FF2B5EF4-FFF2-40B4-BE49-F238E27FC236}">
                <a16:creationId xmlns:a16="http://schemas.microsoft.com/office/drawing/2014/main" id="{8666B0E1-4355-478C-9EDA-5B1F91760725}"/>
              </a:ext>
            </a:extLst>
          </p:cNvPr>
          <p:cNvPicPr>
            <a:picLocks noChangeAspect="1"/>
          </p:cNvPicPr>
          <p:nvPr/>
        </p:nvPicPr>
        <p:blipFill rotWithShape="1">
          <a:blip r:embed="rId2"/>
          <a:srcRect l="17759" t="7346" r="65887" b="86220"/>
          <a:stretch/>
        </p:blipFill>
        <p:spPr>
          <a:xfrm>
            <a:off x="10013327" y="6272784"/>
            <a:ext cx="2087418" cy="754934"/>
          </a:xfrm>
          <a:prstGeom prst="rect">
            <a:avLst/>
          </a:prstGeom>
        </p:spPr>
      </p:pic>
      <p:sp>
        <p:nvSpPr>
          <p:cNvPr id="10" name="Rectangle 9">
            <a:extLst>
              <a:ext uri="{FF2B5EF4-FFF2-40B4-BE49-F238E27FC236}">
                <a16:creationId xmlns:a16="http://schemas.microsoft.com/office/drawing/2014/main" id="{DA7B5128-B0C6-4892-B674-A2FA1AD550ED}"/>
              </a:ext>
            </a:extLst>
          </p:cNvPr>
          <p:cNvSpPr/>
          <p:nvPr userDrawn="1"/>
        </p:nvSpPr>
        <p:spPr>
          <a:xfrm>
            <a:off x="-117987" y="-9832"/>
            <a:ext cx="12309987" cy="968307"/>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16037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1487EE-DDAD-4091-9A00-88E9988A4F5E}" type="datetimeFigureOut">
              <a:rPr lang="en-IN" smtClean="0"/>
              <a:t>31-08-2020</a:t>
            </a:fld>
            <a:endParaRPr lang="en-IN"/>
          </a:p>
        </p:txBody>
      </p:sp>
      <p:sp>
        <p:nvSpPr>
          <p:cNvPr id="6" name="Footer Placeholder 5"/>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IN"/>
          </a:p>
        </p:txBody>
      </p:sp>
      <p:sp>
        <p:nvSpPr>
          <p:cNvPr id="7" name="Slide Number Placeholder 6"/>
          <p:cNvSpPr>
            <a:spLocks noGrp="1"/>
          </p:cNvSpPr>
          <p:nvPr>
            <p:ph type="sldNum" sz="quarter" idx="12"/>
          </p:nvPr>
        </p:nvSpPr>
        <p:spPr/>
        <p:txBody>
          <a:bodyPr/>
          <a:lstStyle/>
          <a:p>
            <a:fld id="{3986B6DA-D212-4410-A3B9-DE298BA1F305}"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FF5EFBB-B702-462C-ABEB-A7ABE0EE68AF}"/>
              </a:ext>
            </a:extLst>
          </p:cNvPr>
          <p:cNvSpPr/>
          <p:nvPr/>
        </p:nvSpPr>
        <p:spPr>
          <a:xfrm>
            <a:off x="-68826" y="-137652"/>
            <a:ext cx="12260826" cy="866025"/>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close up of a logo&#10;&#10;Description generated with high confidence">
            <a:extLst>
              <a:ext uri="{FF2B5EF4-FFF2-40B4-BE49-F238E27FC236}">
                <a16:creationId xmlns:a16="http://schemas.microsoft.com/office/drawing/2014/main" id="{EE1F2D25-ECF8-42C6-A63D-C5E43A6A6F60}"/>
              </a:ext>
            </a:extLst>
          </p:cNvPr>
          <p:cNvPicPr>
            <a:picLocks noChangeAspect="1"/>
          </p:cNvPicPr>
          <p:nvPr/>
        </p:nvPicPr>
        <p:blipFill rotWithShape="1">
          <a:blip r:embed="rId2"/>
          <a:srcRect l="17759" t="7346" r="65887" b="86220"/>
          <a:stretch/>
        </p:blipFill>
        <p:spPr>
          <a:xfrm>
            <a:off x="10013327" y="6272784"/>
            <a:ext cx="2087418" cy="754934"/>
          </a:xfrm>
          <a:prstGeom prst="rect">
            <a:avLst/>
          </a:prstGeom>
        </p:spPr>
      </p:pic>
      <p:sp>
        <p:nvSpPr>
          <p:cNvPr id="11" name="Rectangle 10">
            <a:extLst>
              <a:ext uri="{FF2B5EF4-FFF2-40B4-BE49-F238E27FC236}">
                <a16:creationId xmlns:a16="http://schemas.microsoft.com/office/drawing/2014/main" id="{CC81D76C-1E43-4751-8A90-E5F37A2A7ECF}"/>
              </a:ext>
            </a:extLst>
          </p:cNvPr>
          <p:cNvSpPr/>
          <p:nvPr userDrawn="1"/>
        </p:nvSpPr>
        <p:spPr>
          <a:xfrm>
            <a:off x="-117987" y="-9832"/>
            <a:ext cx="12309987" cy="968307"/>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21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41487EE-DDAD-4091-9A00-88E9988A4F5E}" type="datetimeFigureOut">
              <a:rPr lang="en-IN" smtClean="0"/>
              <a:t>31-08-2020</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986B6DA-D212-4410-A3B9-DE298BA1F305}"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1277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Calibri" panose="020F0502020204030204" pitchFamily="34" charset="0"/>
          <a:ea typeface="+mj-ea"/>
          <a:cs typeface="Calibri" panose="020F0502020204030204"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Calibri" panose="020F0502020204030204" pitchFamily="34" charset="0"/>
          <a:ea typeface="+mn-ea"/>
          <a:cs typeface="Calibri" panose="020F0502020204030204" pitchFamily="34" charset="0"/>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0B5BC-4B86-49D4-9B71-2AB0508E5793}"/>
              </a:ext>
            </a:extLst>
          </p:cNvPr>
          <p:cNvSpPr>
            <a:spLocks noGrp="1"/>
          </p:cNvSpPr>
          <p:nvPr>
            <p:ph type="title"/>
          </p:nvPr>
        </p:nvSpPr>
        <p:spPr/>
        <p:txBody>
          <a:bodyPr/>
          <a:lstStyle/>
          <a:p>
            <a:r>
              <a:rPr lang="en-IN" dirty="0"/>
              <a:t>Computer Vision</a:t>
            </a:r>
          </a:p>
        </p:txBody>
      </p:sp>
    </p:spTree>
    <p:extLst>
      <p:ext uri="{BB962C8B-B14F-4D97-AF65-F5344CB8AC3E}">
        <p14:creationId xmlns:p14="http://schemas.microsoft.com/office/powerpoint/2010/main" val="1311659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D9353-10CD-4CEF-B890-59FA25DE57B9}"/>
              </a:ext>
            </a:extLst>
          </p:cNvPr>
          <p:cNvSpPr>
            <a:spLocks noGrp="1"/>
          </p:cNvSpPr>
          <p:nvPr>
            <p:ph type="title"/>
          </p:nvPr>
        </p:nvSpPr>
        <p:spPr/>
        <p:txBody>
          <a:bodyPr/>
          <a:lstStyle/>
          <a:p>
            <a:r>
              <a:rPr lang="en-IN" dirty="0"/>
              <a:t>IMAGE CLASSIFICATION</a:t>
            </a:r>
          </a:p>
        </p:txBody>
      </p:sp>
      <p:pic>
        <p:nvPicPr>
          <p:cNvPr id="4" name="Content Placeholder 3">
            <a:extLst>
              <a:ext uri="{FF2B5EF4-FFF2-40B4-BE49-F238E27FC236}">
                <a16:creationId xmlns:a16="http://schemas.microsoft.com/office/drawing/2014/main" id="{CF845FC0-B53D-4D6E-A76C-DAAF69CE014A}"/>
              </a:ext>
            </a:extLst>
          </p:cNvPr>
          <p:cNvPicPr>
            <a:picLocks noGrp="1" noChangeAspect="1"/>
          </p:cNvPicPr>
          <p:nvPr>
            <p:ph idx="1"/>
          </p:nvPr>
        </p:nvPicPr>
        <p:blipFill>
          <a:blip r:embed="rId2"/>
          <a:stretch>
            <a:fillRect/>
          </a:stretch>
        </p:blipFill>
        <p:spPr>
          <a:xfrm>
            <a:off x="553215" y="1523185"/>
            <a:ext cx="10705003" cy="3811630"/>
          </a:xfrm>
          <a:prstGeom prst="rect">
            <a:avLst/>
          </a:prstGeom>
        </p:spPr>
      </p:pic>
    </p:spTree>
    <p:extLst>
      <p:ext uri="{BB962C8B-B14F-4D97-AF65-F5344CB8AC3E}">
        <p14:creationId xmlns:p14="http://schemas.microsoft.com/office/powerpoint/2010/main" val="2596332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0B03-9B8B-47BE-8E9A-3B57C3E87E9B}"/>
              </a:ext>
            </a:extLst>
          </p:cNvPr>
          <p:cNvSpPr>
            <a:spLocks noGrp="1"/>
          </p:cNvSpPr>
          <p:nvPr>
            <p:ph type="title"/>
          </p:nvPr>
        </p:nvSpPr>
        <p:spPr/>
        <p:txBody>
          <a:bodyPr/>
          <a:lstStyle/>
          <a:p>
            <a:r>
              <a:rPr lang="en-IN" dirty="0"/>
              <a:t>IMAGE LOCALIZATION</a:t>
            </a:r>
          </a:p>
        </p:txBody>
      </p:sp>
      <p:pic>
        <p:nvPicPr>
          <p:cNvPr id="4" name="Content Placeholder 3">
            <a:extLst>
              <a:ext uri="{FF2B5EF4-FFF2-40B4-BE49-F238E27FC236}">
                <a16:creationId xmlns:a16="http://schemas.microsoft.com/office/drawing/2014/main" id="{AF9C7AE4-0D08-4E63-8439-7C634BCB8CD3}"/>
              </a:ext>
            </a:extLst>
          </p:cNvPr>
          <p:cNvPicPr>
            <a:picLocks noGrp="1" noChangeAspect="1"/>
          </p:cNvPicPr>
          <p:nvPr>
            <p:ph idx="1"/>
          </p:nvPr>
        </p:nvPicPr>
        <p:blipFill>
          <a:blip r:embed="rId2"/>
          <a:stretch>
            <a:fillRect/>
          </a:stretch>
        </p:blipFill>
        <p:spPr>
          <a:xfrm>
            <a:off x="3171825" y="1542520"/>
            <a:ext cx="4702175" cy="4503060"/>
          </a:xfrm>
          <a:prstGeom prst="rect">
            <a:avLst/>
          </a:prstGeom>
        </p:spPr>
      </p:pic>
    </p:spTree>
    <p:extLst>
      <p:ext uri="{BB962C8B-B14F-4D97-AF65-F5344CB8AC3E}">
        <p14:creationId xmlns:p14="http://schemas.microsoft.com/office/powerpoint/2010/main" val="2576129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71B9-CAB6-4744-B60F-9A417B60D01E}"/>
              </a:ext>
            </a:extLst>
          </p:cNvPr>
          <p:cNvSpPr>
            <a:spLocks noGrp="1"/>
          </p:cNvSpPr>
          <p:nvPr>
            <p:ph type="title"/>
          </p:nvPr>
        </p:nvSpPr>
        <p:spPr/>
        <p:txBody>
          <a:bodyPr/>
          <a:lstStyle/>
          <a:p>
            <a:r>
              <a:rPr lang="en-IN" dirty="0"/>
              <a:t>INSTANCE SEGMENTATION</a:t>
            </a:r>
          </a:p>
        </p:txBody>
      </p:sp>
      <p:pic>
        <p:nvPicPr>
          <p:cNvPr id="4" name="Content Placeholder 3">
            <a:extLst>
              <a:ext uri="{FF2B5EF4-FFF2-40B4-BE49-F238E27FC236}">
                <a16:creationId xmlns:a16="http://schemas.microsoft.com/office/drawing/2014/main" id="{356BD0A0-E26B-45C4-95F0-C4257323C986}"/>
              </a:ext>
            </a:extLst>
          </p:cNvPr>
          <p:cNvPicPr>
            <a:picLocks noGrp="1" noChangeAspect="1"/>
          </p:cNvPicPr>
          <p:nvPr>
            <p:ph idx="1"/>
          </p:nvPr>
        </p:nvPicPr>
        <p:blipFill>
          <a:blip r:embed="rId2"/>
          <a:stretch>
            <a:fillRect/>
          </a:stretch>
        </p:blipFill>
        <p:spPr>
          <a:xfrm>
            <a:off x="3597295" y="1482811"/>
            <a:ext cx="4997409" cy="4352582"/>
          </a:xfrm>
          <a:prstGeom prst="rect">
            <a:avLst/>
          </a:prstGeom>
        </p:spPr>
      </p:pic>
    </p:spTree>
    <p:extLst>
      <p:ext uri="{BB962C8B-B14F-4D97-AF65-F5344CB8AC3E}">
        <p14:creationId xmlns:p14="http://schemas.microsoft.com/office/powerpoint/2010/main" val="5933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D0FB0-2E68-4F63-AFB9-00A26FE3F515}"/>
              </a:ext>
            </a:extLst>
          </p:cNvPr>
          <p:cNvSpPr>
            <a:spLocks noGrp="1"/>
          </p:cNvSpPr>
          <p:nvPr>
            <p:ph type="title"/>
          </p:nvPr>
        </p:nvSpPr>
        <p:spPr/>
        <p:txBody>
          <a:bodyPr/>
          <a:lstStyle/>
          <a:p>
            <a:r>
              <a:rPr lang="en-IN" dirty="0"/>
              <a:t>SEMANTIC SEGMENTATION </a:t>
            </a:r>
          </a:p>
        </p:txBody>
      </p:sp>
      <p:pic>
        <p:nvPicPr>
          <p:cNvPr id="4" name="Content Placeholder 3">
            <a:extLst>
              <a:ext uri="{FF2B5EF4-FFF2-40B4-BE49-F238E27FC236}">
                <a16:creationId xmlns:a16="http://schemas.microsoft.com/office/drawing/2014/main" id="{6F96B99F-4D9F-4FFE-A15C-75F427118BF9}"/>
              </a:ext>
            </a:extLst>
          </p:cNvPr>
          <p:cNvPicPr>
            <a:picLocks noGrp="1" noChangeAspect="1"/>
          </p:cNvPicPr>
          <p:nvPr>
            <p:ph idx="1"/>
          </p:nvPr>
        </p:nvPicPr>
        <p:blipFill>
          <a:blip r:embed="rId2"/>
          <a:stretch>
            <a:fillRect/>
          </a:stretch>
        </p:blipFill>
        <p:spPr>
          <a:xfrm>
            <a:off x="2363744" y="1668777"/>
            <a:ext cx="6607261" cy="4273504"/>
          </a:xfrm>
          <a:prstGeom prst="rect">
            <a:avLst/>
          </a:prstGeom>
        </p:spPr>
      </p:pic>
    </p:spTree>
    <p:extLst>
      <p:ext uri="{BB962C8B-B14F-4D97-AF65-F5344CB8AC3E}">
        <p14:creationId xmlns:p14="http://schemas.microsoft.com/office/powerpoint/2010/main" val="1144195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B1A7-656D-47FA-BE77-DCEF38680CEB}"/>
              </a:ext>
            </a:extLst>
          </p:cNvPr>
          <p:cNvSpPr>
            <a:spLocks noGrp="1"/>
          </p:cNvSpPr>
          <p:nvPr>
            <p:ph type="title"/>
          </p:nvPr>
        </p:nvSpPr>
        <p:spPr/>
        <p:txBody>
          <a:bodyPr/>
          <a:lstStyle/>
          <a:p>
            <a:r>
              <a:rPr lang="en-IN" dirty="0"/>
              <a:t>OBJECT DETECTION</a:t>
            </a:r>
          </a:p>
        </p:txBody>
      </p:sp>
      <p:pic>
        <p:nvPicPr>
          <p:cNvPr id="4" name="Content Placeholder 3">
            <a:extLst>
              <a:ext uri="{FF2B5EF4-FFF2-40B4-BE49-F238E27FC236}">
                <a16:creationId xmlns:a16="http://schemas.microsoft.com/office/drawing/2014/main" id="{1157CE37-5126-4128-9A42-B8331DBAE203}"/>
              </a:ext>
            </a:extLst>
          </p:cNvPr>
          <p:cNvPicPr>
            <a:picLocks noGrp="1" noChangeAspect="1"/>
          </p:cNvPicPr>
          <p:nvPr>
            <p:ph idx="1"/>
          </p:nvPr>
        </p:nvPicPr>
        <p:blipFill>
          <a:blip r:embed="rId2"/>
          <a:stretch>
            <a:fillRect/>
          </a:stretch>
        </p:blipFill>
        <p:spPr>
          <a:xfrm>
            <a:off x="2150798" y="1575858"/>
            <a:ext cx="6366669" cy="4329335"/>
          </a:xfrm>
          <a:prstGeom prst="rect">
            <a:avLst/>
          </a:prstGeom>
        </p:spPr>
      </p:pic>
    </p:spTree>
    <p:extLst>
      <p:ext uri="{BB962C8B-B14F-4D97-AF65-F5344CB8AC3E}">
        <p14:creationId xmlns:p14="http://schemas.microsoft.com/office/powerpoint/2010/main" val="3105258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F2E9-1E08-46F3-8999-78B387A08273}"/>
              </a:ext>
            </a:extLst>
          </p:cNvPr>
          <p:cNvSpPr>
            <a:spLocks noGrp="1"/>
          </p:cNvSpPr>
          <p:nvPr>
            <p:ph type="title"/>
          </p:nvPr>
        </p:nvSpPr>
        <p:spPr/>
        <p:txBody>
          <a:bodyPr/>
          <a:lstStyle/>
          <a:p>
            <a:r>
              <a:rPr lang="en-IN" dirty="0"/>
              <a:t>COMPUTATIONAL POWER</a:t>
            </a:r>
          </a:p>
        </p:txBody>
      </p:sp>
      <p:pic>
        <p:nvPicPr>
          <p:cNvPr id="4" name="Content Placeholder 3">
            <a:extLst>
              <a:ext uri="{FF2B5EF4-FFF2-40B4-BE49-F238E27FC236}">
                <a16:creationId xmlns:a16="http://schemas.microsoft.com/office/drawing/2014/main" id="{A1A13983-68CB-40D8-8152-4027CBFC2CF1}"/>
              </a:ext>
            </a:extLst>
          </p:cNvPr>
          <p:cNvPicPr>
            <a:picLocks noGrp="1" noChangeAspect="1"/>
          </p:cNvPicPr>
          <p:nvPr>
            <p:ph idx="1"/>
          </p:nvPr>
        </p:nvPicPr>
        <p:blipFill>
          <a:blip r:embed="rId2"/>
          <a:stretch>
            <a:fillRect/>
          </a:stretch>
        </p:blipFill>
        <p:spPr>
          <a:xfrm>
            <a:off x="776338" y="2219423"/>
            <a:ext cx="9720072" cy="2419154"/>
          </a:xfrm>
          <a:prstGeom prst="rect">
            <a:avLst/>
          </a:prstGeom>
        </p:spPr>
      </p:pic>
      <p:sp>
        <p:nvSpPr>
          <p:cNvPr id="6" name="TextBox 5">
            <a:extLst>
              <a:ext uri="{FF2B5EF4-FFF2-40B4-BE49-F238E27FC236}">
                <a16:creationId xmlns:a16="http://schemas.microsoft.com/office/drawing/2014/main" id="{6C37C7A6-FD31-4FE9-AFEE-F4843385CDE0}"/>
              </a:ext>
            </a:extLst>
          </p:cNvPr>
          <p:cNvSpPr txBox="1"/>
          <p:nvPr/>
        </p:nvSpPr>
        <p:spPr>
          <a:xfrm>
            <a:off x="1414650" y="5217958"/>
            <a:ext cx="9081760" cy="830997"/>
          </a:xfrm>
          <a:prstGeom prst="rect">
            <a:avLst/>
          </a:prstGeom>
          <a:noFill/>
        </p:spPr>
        <p:txBody>
          <a:bodyPr wrap="square">
            <a:spAutoFit/>
          </a:bodyPr>
          <a:lstStyle/>
          <a:p>
            <a:pPr algn="ctr"/>
            <a:r>
              <a:rPr lang="en-US" sz="2400" dirty="0"/>
              <a:t>TODAY, COMPUTERS CAN ANALYZE AND UNDERSTAND IMAGE DATA BET TER AND FASTER THAN EVER BEFORE </a:t>
            </a:r>
            <a:endParaRPr lang="en-IN" sz="2400" dirty="0"/>
          </a:p>
        </p:txBody>
      </p:sp>
    </p:spTree>
    <p:extLst>
      <p:ext uri="{BB962C8B-B14F-4D97-AF65-F5344CB8AC3E}">
        <p14:creationId xmlns:p14="http://schemas.microsoft.com/office/powerpoint/2010/main" val="3670251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203A5C-8FF4-48F8-8A73-869406293765}"/>
              </a:ext>
            </a:extLst>
          </p:cNvPr>
          <p:cNvSpPr>
            <a:spLocks noGrp="1"/>
          </p:cNvSpPr>
          <p:nvPr>
            <p:ph type="title"/>
          </p:nvPr>
        </p:nvSpPr>
        <p:spPr>
          <a:xfrm>
            <a:off x="1024128" y="21798"/>
            <a:ext cx="9720072" cy="652457"/>
          </a:xfrm>
        </p:spPr>
        <p:txBody>
          <a:bodyPr>
            <a:normAutofit fontScale="90000"/>
          </a:bodyPr>
          <a:lstStyle/>
          <a:p>
            <a:r>
              <a:rPr lang="en-IN" dirty="0">
                <a:solidFill>
                  <a:schemeClr val="bg1"/>
                </a:solidFill>
              </a:rPr>
              <a:t>What is Image Processing?</a:t>
            </a:r>
          </a:p>
        </p:txBody>
      </p:sp>
      <p:sp>
        <p:nvSpPr>
          <p:cNvPr id="3" name="Content Placeholder 2">
            <a:extLst>
              <a:ext uri="{FF2B5EF4-FFF2-40B4-BE49-F238E27FC236}">
                <a16:creationId xmlns:a16="http://schemas.microsoft.com/office/drawing/2014/main" id="{1E9480E8-5E7A-428D-B9B2-9E70BAB49F4C}"/>
              </a:ext>
            </a:extLst>
          </p:cNvPr>
          <p:cNvSpPr>
            <a:spLocks noGrp="1"/>
          </p:cNvSpPr>
          <p:nvPr>
            <p:ph idx="1"/>
          </p:nvPr>
        </p:nvSpPr>
        <p:spPr/>
        <p:txBody>
          <a:bodyPr>
            <a:normAutofit/>
          </a:bodyPr>
          <a:lstStyle/>
          <a:p>
            <a:pPr>
              <a:lnSpc>
                <a:spcPct val="150000"/>
              </a:lnSpc>
            </a:pPr>
            <a:r>
              <a:rPr lang="en-US" sz="2800" b="1" dirty="0"/>
              <a:t>Image processing</a:t>
            </a:r>
            <a:r>
              <a:rPr lang="en-US" sz="2800" dirty="0"/>
              <a:t> is a method to convert an image into digital form and perform some operations on it, in order to get an enhanced image or to extract some useful information from it. </a:t>
            </a:r>
            <a:endParaRPr lang="en-IN" sz="2800" dirty="0"/>
          </a:p>
        </p:txBody>
      </p:sp>
    </p:spTree>
    <p:extLst>
      <p:ext uri="{BB962C8B-B14F-4D97-AF65-F5344CB8AC3E}">
        <p14:creationId xmlns:p14="http://schemas.microsoft.com/office/powerpoint/2010/main" val="1182300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115-742F-4BBA-B259-805AAA38AA9B}"/>
              </a:ext>
            </a:extLst>
          </p:cNvPr>
          <p:cNvSpPr>
            <a:spLocks noGrp="1"/>
          </p:cNvSpPr>
          <p:nvPr>
            <p:ph type="title"/>
          </p:nvPr>
        </p:nvSpPr>
        <p:spPr>
          <a:xfrm>
            <a:off x="1024128" y="21798"/>
            <a:ext cx="9720072" cy="652457"/>
          </a:xfrm>
        </p:spPr>
        <p:txBody>
          <a:bodyPr>
            <a:normAutofit fontScale="90000"/>
          </a:bodyPr>
          <a:lstStyle/>
          <a:p>
            <a:r>
              <a:rPr lang="en-IN" dirty="0">
                <a:solidFill>
                  <a:schemeClr val="bg1"/>
                </a:solidFill>
              </a:rPr>
              <a:t>What is Image Processing?</a:t>
            </a:r>
          </a:p>
        </p:txBody>
      </p:sp>
      <p:sp>
        <p:nvSpPr>
          <p:cNvPr id="3" name="Content Placeholder 2">
            <a:extLst>
              <a:ext uri="{FF2B5EF4-FFF2-40B4-BE49-F238E27FC236}">
                <a16:creationId xmlns:a16="http://schemas.microsoft.com/office/drawing/2014/main" id="{7D0244BF-1C8A-44E0-90E4-B62CFB5FDA2A}"/>
              </a:ext>
            </a:extLst>
          </p:cNvPr>
          <p:cNvSpPr>
            <a:spLocks noGrp="1"/>
          </p:cNvSpPr>
          <p:nvPr>
            <p:ph idx="1"/>
          </p:nvPr>
        </p:nvSpPr>
        <p:spPr/>
        <p:txBody>
          <a:bodyPr/>
          <a:lstStyle/>
          <a:p>
            <a:pPr>
              <a:lnSpc>
                <a:spcPct val="150000"/>
              </a:lnSpc>
            </a:pPr>
            <a:r>
              <a:rPr lang="en-US" dirty="0"/>
              <a:t>It is a type of signal dispensation in which input is image, like video frame or photograph and output may be image or characteristics associated with that image. Usually </a:t>
            </a:r>
            <a:r>
              <a:rPr lang="en-US" b="1" dirty="0"/>
              <a:t>Image Processing</a:t>
            </a:r>
            <a:r>
              <a:rPr lang="en-US" dirty="0"/>
              <a:t> system includes treating images as two dimensional signals while applying already set signal processing methods to them.</a:t>
            </a:r>
            <a:endParaRPr lang="en-IN" dirty="0"/>
          </a:p>
        </p:txBody>
      </p:sp>
    </p:spTree>
    <p:extLst>
      <p:ext uri="{BB962C8B-B14F-4D97-AF65-F5344CB8AC3E}">
        <p14:creationId xmlns:p14="http://schemas.microsoft.com/office/powerpoint/2010/main" val="84569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6B115-742F-4BBA-B259-805AAA38AA9B}"/>
              </a:ext>
            </a:extLst>
          </p:cNvPr>
          <p:cNvSpPr>
            <a:spLocks noGrp="1"/>
          </p:cNvSpPr>
          <p:nvPr>
            <p:ph type="title"/>
          </p:nvPr>
        </p:nvSpPr>
        <p:spPr>
          <a:xfrm>
            <a:off x="1024128" y="21798"/>
            <a:ext cx="9720072" cy="652457"/>
          </a:xfrm>
        </p:spPr>
        <p:txBody>
          <a:bodyPr>
            <a:normAutofit fontScale="90000"/>
          </a:bodyPr>
          <a:lstStyle/>
          <a:p>
            <a:r>
              <a:rPr lang="en-IN" dirty="0">
                <a:solidFill>
                  <a:schemeClr val="bg1"/>
                </a:solidFill>
              </a:rPr>
              <a:t>Image Enhancement</a:t>
            </a:r>
          </a:p>
        </p:txBody>
      </p:sp>
      <p:sp>
        <p:nvSpPr>
          <p:cNvPr id="3" name="Content Placeholder 2">
            <a:extLst>
              <a:ext uri="{FF2B5EF4-FFF2-40B4-BE49-F238E27FC236}">
                <a16:creationId xmlns:a16="http://schemas.microsoft.com/office/drawing/2014/main" id="{7D0244BF-1C8A-44E0-90E4-B62CFB5FDA2A}"/>
              </a:ext>
            </a:extLst>
          </p:cNvPr>
          <p:cNvSpPr>
            <a:spLocks noGrp="1"/>
          </p:cNvSpPr>
          <p:nvPr>
            <p:ph idx="1"/>
          </p:nvPr>
        </p:nvSpPr>
        <p:spPr/>
        <p:txBody>
          <a:bodyPr/>
          <a:lstStyle/>
          <a:p>
            <a:pPr>
              <a:lnSpc>
                <a:spcPct val="150000"/>
              </a:lnSpc>
            </a:pPr>
            <a:r>
              <a:rPr lang="en-US" dirty="0"/>
              <a:t>The purpose of the principle of image enhancement technology is to process an image so that the resulting image is more suitable than the original for a particular application. Most of the improvement methods are very problem-oriented and so an improvement for an application may prove to be destructive the other.</a:t>
            </a:r>
            <a:endParaRPr lang="en-IN" dirty="0"/>
          </a:p>
        </p:txBody>
      </p:sp>
    </p:spTree>
    <p:extLst>
      <p:ext uri="{BB962C8B-B14F-4D97-AF65-F5344CB8AC3E}">
        <p14:creationId xmlns:p14="http://schemas.microsoft.com/office/powerpoint/2010/main" val="3215125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AB81-CF5D-4D15-9BB7-91E0D8C31F19}"/>
              </a:ext>
            </a:extLst>
          </p:cNvPr>
          <p:cNvSpPr>
            <a:spLocks noGrp="1"/>
          </p:cNvSpPr>
          <p:nvPr>
            <p:ph type="title"/>
          </p:nvPr>
        </p:nvSpPr>
        <p:spPr>
          <a:xfrm>
            <a:off x="1024128" y="-5901"/>
            <a:ext cx="9720072" cy="809475"/>
          </a:xfrm>
        </p:spPr>
        <p:txBody>
          <a:bodyPr>
            <a:normAutofit/>
          </a:bodyPr>
          <a:lstStyle/>
          <a:p>
            <a:r>
              <a:rPr lang="en-IN" sz="4000" b="1" dirty="0">
                <a:solidFill>
                  <a:schemeClr val="bg1"/>
                </a:solidFill>
              </a:rPr>
              <a:t>Purpose of Image processing</a:t>
            </a:r>
            <a:endParaRPr lang="en-IN" sz="4000" dirty="0"/>
          </a:p>
        </p:txBody>
      </p:sp>
      <p:sp>
        <p:nvSpPr>
          <p:cNvPr id="3" name="Content Placeholder 2">
            <a:extLst>
              <a:ext uri="{FF2B5EF4-FFF2-40B4-BE49-F238E27FC236}">
                <a16:creationId xmlns:a16="http://schemas.microsoft.com/office/drawing/2014/main" id="{03D02C5B-D458-4180-A33B-1BBD255E0B6A}"/>
              </a:ext>
            </a:extLst>
          </p:cNvPr>
          <p:cNvSpPr>
            <a:spLocks noGrp="1"/>
          </p:cNvSpPr>
          <p:nvPr>
            <p:ph idx="1"/>
          </p:nvPr>
        </p:nvSpPr>
        <p:spPr>
          <a:xfrm>
            <a:off x="1024127" y="1417320"/>
            <a:ext cx="9720073" cy="4023360"/>
          </a:xfrm>
        </p:spPr>
        <p:txBody>
          <a:bodyPr/>
          <a:lstStyle/>
          <a:p>
            <a:r>
              <a:rPr lang="en-US" dirty="0"/>
              <a:t>The purpose of image processing is divided into 5 groups. They are:</a:t>
            </a:r>
          </a:p>
          <a:p>
            <a:r>
              <a:rPr lang="en-US" dirty="0"/>
              <a:t>1.      Visualization - Observe the objects that are not visible.</a:t>
            </a:r>
          </a:p>
          <a:p>
            <a:r>
              <a:rPr lang="en-US" dirty="0"/>
              <a:t>2.      Image sharpening and restoration - To create a better image.</a:t>
            </a:r>
          </a:p>
          <a:p>
            <a:r>
              <a:rPr lang="en-US" dirty="0"/>
              <a:t>3.      Image retrieval - Seek for the image of interest.</a:t>
            </a:r>
          </a:p>
          <a:p>
            <a:r>
              <a:rPr lang="en-US" dirty="0"/>
              <a:t>4.      Measurement of pattern – Measures various objects in an image.</a:t>
            </a:r>
          </a:p>
          <a:p>
            <a:r>
              <a:rPr lang="en-US" dirty="0"/>
              <a:t>5.      Image Recognition – Distinguish the objects in an image.</a:t>
            </a:r>
          </a:p>
          <a:p>
            <a:endParaRPr lang="en-IN" dirty="0"/>
          </a:p>
          <a:p>
            <a:pPr marL="0" indent="0">
              <a:buNone/>
            </a:pPr>
            <a:endParaRPr lang="en-IN" dirty="0"/>
          </a:p>
        </p:txBody>
      </p:sp>
    </p:spTree>
    <p:extLst>
      <p:ext uri="{BB962C8B-B14F-4D97-AF65-F5344CB8AC3E}">
        <p14:creationId xmlns:p14="http://schemas.microsoft.com/office/powerpoint/2010/main" val="269923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DC0B7E-D1D5-4E8E-BA10-EBD24CB6ED32}"/>
              </a:ext>
            </a:extLst>
          </p:cNvPr>
          <p:cNvSpPr>
            <a:spLocks noGrp="1"/>
          </p:cNvSpPr>
          <p:nvPr>
            <p:ph type="title"/>
          </p:nvPr>
        </p:nvSpPr>
        <p:spPr>
          <a:xfrm>
            <a:off x="0" y="0"/>
            <a:ext cx="9720072" cy="872881"/>
          </a:xfrm>
        </p:spPr>
        <p:txBody>
          <a:bodyPr/>
          <a:lstStyle/>
          <a:p>
            <a:r>
              <a:rPr lang="en-IN" dirty="0"/>
              <a:t>WHAT IS COMPUTER VISION?</a:t>
            </a:r>
            <a:endParaRPr lang="en-IN" dirty="0">
              <a:solidFill>
                <a:schemeClr val="bg1"/>
              </a:solidFill>
            </a:endParaRPr>
          </a:p>
        </p:txBody>
      </p:sp>
      <p:sp>
        <p:nvSpPr>
          <p:cNvPr id="8" name="Content Placeholder 7">
            <a:extLst>
              <a:ext uri="{FF2B5EF4-FFF2-40B4-BE49-F238E27FC236}">
                <a16:creationId xmlns:a16="http://schemas.microsoft.com/office/drawing/2014/main" id="{E16EC052-C86C-46C6-8B95-D00F6AD8FAAD}"/>
              </a:ext>
            </a:extLst>
          </p:cNvPr>
          <p:cNvSpPr>
            <a:spLocks noGrp="1"/>
          </p:cNvSpPr>
          <p:nvPr>
            <p:ph idx="1"/>
          </p:nvPr>
        </p:nvSpPr>
        <p:spPr>
          <a:xfrm>
            <a:off x="1024128" y="5943600"/>
            <a:ext cx="9720073" cy="365760"/>
          </a:xfrm>
        </p:spPr>
        <p:txBody>
          <a:bodyPr>
            <a:normAutofit fontScale="92500"/>
          </a:bodyPr>
          <a:lstStyle/>
          <a:p>
            <a:pPr algn="ctr"/>
            <a:r>
              <a:rPr lang="en-US" dirty="0"/>
              <a:t>COMPUTER VISION IS WHEN A COMPUTER AND/OR MACHINE HAS SIGHT</a:t>
            </a:r>
            <a:endParaRPr lang="en-IN" dirty="0"/>
          </a:p>
        </p:txBody>
      </p:sp>
      <p:pic>
        <p:nvPicPr>
          <p:cNvPr id="9" name="Picture 8">
            <a:extLst>
              <a:ext uri="{FF2B5EF4-FFF2-40B4-BE49-F238E27FC236}">
                <a16:creationId xmlns:a16="http://schemas.microsoft.com/office/drawing/2014/main" id="{EFB13911-8F67-4B71-8386-B4F87FDD2820}"/>
              </a:ext>
            </a:extLst>
          </p:cNvPr>
          <p:cNvPicPr>
            <a:picLocks noChangeAspect="1"/>
          </p:cNvPicPr>
          <p:nvPr/>
        </p:nvPicPr>
        <p:blipFill>
          <a:blip r:embed="rId2"/>
          <a:stretch>
            <a:fillRect/>
          </a:stretch>
        </p:blipFill>
        <p:spPr>
          <a:xfrm>
            <a:off x="2471927" y="989133"/>
            <a:ext cx="7248146" cy="4879734"/>
          </a:xfrm>
          <a:prstGeom prst="rect">
            <a:avLst/>
          </a:prstGeom>
        </p:spPr>
      </p:pic>
    </p:spTree>
    <p:extLst>
      <p:ext uri="{BB962C8B-B14F-4D97-AF65-F5344CB8AC3E}">
        <p14:creationId xmlns:p14="http://schemas.microsoft.com/office/powerpoint/2010/main" val="157648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992C-F09B-4A82-A2DF-8AEE2B26A73C}"/>
              </a:ext>
            </a:extLst>
          </p:cNvPr>
          <p:cNvSpPr>
            <a:spLocks noGrp="1"/>
          </p:cNvSpPr>
          <p:nvPr>
            <p:ph type="title"/>
          </p:nvPr>
        </p:nvSpPr>
        <p:spPr>
          <a:xfrm>
            <a:off x="1024127" y="132634"/>
            <a:ext cx="9720072" cy="587802"/>
          </a:xfrm>
        </p:spPr>
        <p:txBody>
          <a:bodyPr>
            <a:noAutofit/>
          </a:bodyPr>
          <a:lstStyle/>
          <a:p>
            <a:r>
              <a:rPr lang="en-IN" sz="4000" dirty="0">
                <a:solidFill>
                  <a:schemeClr val="bg1"/>
                </a:solidFill>
              </a:rPr>
              <a:t>Medical</a:t>
            </a:r>
          </a:p>
        </p:txBody>
      </p:sp>
      <p:sp>
        <p:nvSpPr>
          <p:cNvPr id="3" name="Content Placeholder 2">
            <a:extLst>
              <a:ext uri="{FF2B5EF4-FFF2-40B4-BE49-F238E27FC236}">
                <a16:creationId xmlns:a16="http://schemas.microsoft.com/office/drawing/2014/main" id="{3480DD67-2016-41EC-902F-E46553DFBE83}"/>
              </a:ext>
            </a:extLst>
          </p:cNvPr>
          <p:cNvSpPr>
            <a:spLocks noGrp="1"/>
          </p:cNvSpPr>
          <p:nvPr>
            <p:ph idx="1"/>
          </p:nvPr>
        </p:nvSpPr>
        <p:spPr>
          <a:xfrm>
            <a:off x="1024127" y="1611745"/>
            <a:ext cx="9720073" cy="4023360"/>
          </a:xfrm>
        </p:spPr>
        <p:txBody>
          <a:bodyPr/>
          <a:lstStyle/>
          <a:p>
            <a:pPr>
              <a:lnSpc>
                <a:spcPct val="150000"/>
              </a:lnSpc>
            </a:pPr>
            <a:r>
              <a:rPr lang="en-US" dirty="0"/>
              <a:t>X-rays, ultrasonic scanning</a:t>
            </a:r>
          </a:p>
          <a:p>
            <a:pPr>
              <a:lnSpc>
                <a:spcPct val="150000"/>
              </a:lnSpc>
            </a:pPr>
            <a:r>
              <a:rPr lang="en-US" dirty="0"/>
              <a:t>Electron micro-graphs</a:t>
            </a:r>
          </a:p>
          <a:p>
            <a:pPr>
              <a:lnSpc>
                <a:spcPct val="150000"/>
              </a:lnSpc>
            </a:pPr>
            <a:r>
              <a:rPr lang="en-US" dirty="0"/>
              <a:t>Magnetic Resonance Imaging</a:t>
            </a:r>
          </a:p>
          <a:p>
            <a:pPr>
              <a:lnSpc>
                <a:spcPct val="150000"/>
              </a:lnSpc>
            </a:pPr>
            <a:r>
              <a:rPr lang="en-US" dirty="0"/>
              <a:t>Nuclear Magnetic Resonance Tomography</a:t>
            </a:r>
            <a:endParaRPr lang="en-IN" dirty="0"/>
          </a:p>
        </p:txBody>
      </p:sp>
      <p:pic>
        <p:nvPicPr>
          <p:cNvPr id="1026" name="Picture 2" descr="Image result for medical image processing">
            <a:extLst>
              <a:ext uri="{FF2B5EF4-FFF2-40B4-BE49-F238E27FC236}">
                <a16:creationId xmlns:a16="http://schemas.microsoft.com/office/drawing/2014/main" id="{6C49D8C2-DDB9-47E4-82C6-8B37A23DE3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6614" y="2286000"/>
            <a:ext cx="361950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061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E992C-F09B-4A82-A2DF-8AEE2B26A73C}"/>
              </a:ext>
            </a:extLst>
          </p:cNvPr>
          <p:cNvSpPr>
            <a:spLocks noGrp="1"/>
          </p:cNvSpPr>
          <p:nvPr>
            <p:ph type="title"/>
          </p:nvPr>
        </p:nvSpPr>
        <p:spPr>
          <a:xfrm>
            <a:off x="1024127" y="132634"/>
            <a:ext cx="9720072" cy="587802"/>
          </a:xfrm>
        </p:spPr>
        <p:txBody>
          <a:bodyPr>
            <a:noAutofit/>
          </a:bodyPr>
          <a:lstStyle/>
          <a:p>
            <a:r>
              <a:rPr lang="en-IN" sz="4000" dirty="0">
                <a:solidFill>
                  <a:schemeClr val="bg1"/>
                </a:solidFill>
              </a:rPr>
              <a:t>Satellite Images</a:t>
            </a:r>
          </a:p>
        </p:txBody>
      </p:sp>
      <p:sp>
        <p:nvSpPr>
          <p:cNvPr id="3" name="Content Placeholder 2">
            <a:extLst>
              <a:ext uri="{FF2B5EF4-FFF2-40B4-BE49-F238E27FC236}">
                <a16:creationId xmlns:a16="http://schemas.microsoft.com/office/drawing/2014/main" id="{3480DD67-2016-41EC-902F-E46553DFBE83}"/>
              </a:ext>
            </a:extLst>
          </p:cNvPr>
          <p:cNvSpPr>
            <a:spLocks noGrp="1"/>
          </p:cNvSpPr>
          <p:nvPr>
            <p:ph idx="1"/>
          </p:nvPr>
        </p:nvSpPr>
        <p:spPr>
          <a:xfrm>
            <a:off x="1024127" y="1611745"/>
            <a:ext cx="9720073" cy="4023360"/>
          </a:xfrm>
        </p:spPr>
        <p:txBody>
          <a:bodyPr/>
          <a:lstStyle/>
          <a:p>
            <a:pPr>
              <a:lnSpc>
                <a:spcPct val="150000"/>
              </a:lnSpc>
            </a:pPr>
            <a:r>
              <a:rPr lang="en-US" dirty="0"/>
              <a:t>Tracking ground resources</a:t>
            </a:r>
          </a:p>
          <a:p>
            <a:pPr>
              <a:lnSpc>
                <a:spcPct val="150000"/>
              </a:lnSpc>
            </a:pPr>
            <a:r>
              <a:rPr lang="en-US" dirty="0"/>
              <a:t>Geographic mapping </a:t>
            </a:r>
          </a:p>
          <a:p>
            <a:pPr>
              <a:lnSpc>
                <a:spcPct val="150000"/>
              </a:lnSpc>
            </a:pPr>
            <a:r>
              <a:rPr lang="en-US" dirty="0"/>
              <a:t>Prediction of arable crops</a:t>
            </a:r>
          </a:p>
          <a:p>
            <a:pPr>
              <a:lnSpc>
                <a:spcPct val="150000"/>
              </a:lnSpc>
            </a:pPr>
            <a:r>
              <a:rPr lang="en-US" dirty="0"/>
              <a:t>Urban populations</a:t>
            </a:r>
          </a:p>
          <a:p>
            <a:pPr>
              <a:lnSpc>
                <a:spcPct val="150000"/>
              </a:lnSpc>
            </a:pPr>
            <a:r>
              <a:rPr lang="en-US" dirty="0"/>
              <a:t>Weather prediction</a:t>
            </a:r>
          </a:p>
          <a:p>
            <a:pPr>
              <a:lnSpc>
                <a:spcPct val="150000"/>
              </a:lnSpc>
            </a:pPr>
            <a:r>
              <a:rPr lang="en-US" dirty="0"/>
              <a:t>Flood and fire protection</a:t>
            </a:r>
            <a:endParaRPr lang="en-IN" dirty="0"/>
          </a:p>
        </p:txBody>
      </p:sp>
      <p:pic>
        <p:nvPicPr>
          <p:cNvPr id="2050" name="Picture 2" descr="Image result for images from satellite">
            <a:extLst>
              <a:ext uri="{FF2B5EF4-FFF2-40B4-BE49-F238E27FC236}">
                <a16:creationId xmlns:a16="http://schemas.microsoft.com/office/drawing/2014/main" id="{B5B637FE-7A78-45C7-ADA4-A41D59C34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138" y="1838497"/>
            <a:ext cx="4782945" cy="356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658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1F0AA53-914C-431C-B9BB-173C563981E5}"/>
              </a:ext>
            </a:extLst>
          </p:cNvPr>
          <p:cNvSpPr>
            <a:spLocks noGrp="1"/>
          </p:cNvSpPr>
          <p:nvPr>
            <p:ph type="title"/>
          </p:nvPr>
        </p:nvSpPr>
        <p:spPr>
          <a:xfrm>
            <a:off x="1024127" y="132634"/>
            <a:ext cx="9720072" cy="587802"/>
          </a:xfrm>
        </p:spPr>
        <p:txBody>
          <a:bodyPr>
            <a:noAutofit/>
          </a:bodyPr>
          <a:lstStyle/>
          <a:p>
            <a:r>
              <a:rPr lang="en-IN" sz="4000" dirty="0">
                <a:solidFill>
                  <a:schemeClr val="bg1"/>
                </a:solidFill>
              </a:rPr>
              <a:t>Brand Analysis</a:t>
            </a:r>
          </a:p>
        </p:txBody>
      </p:sp>
      <p:pic>
        <p:nvPicPr>
          <p:cNvPr id="3074" name="Picture 2" descr="https://www.netbase.com/wp-content/uploads/Screenshot-2017-06-02-09.14.03.png">
            <a:extLst>
              <a:ext uri="{FF2B5EF4-FFF2-40B4-BE49-F238E27FC236}">
                <a16:creationId xmlns:a16="http://schemas.microsoft.com/office/drawing/2014/main" id="{42C95123-8A9A-4583-BAC9-2DFCDF3C78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88814" y="2286000"/>
            <a:ext cx="4190509" cy="4022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netbase.com/wp-content/uploads/onemenmention.png">
            <a:extLst>
              <a:ext uri="{FF2B5EF4-FFF2-40B4-BE49-F238E27FC236}">
                <a16:creationId xmlns:a16="http://schemas.microsoft.com/office/drawing/2014/main" id="{F771A836-1652-4C0A-8A6C-DCAFDFFF7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52104"/>
            <a:ext cx="5497747" cy="361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938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CA6B9-1E20-4FB4-B490-BD0E1890D4B3}"/>
              </a:ext>
            </a:extLst>
          </p:cNvPr>
          <p:cNvSpPr>
            <a:spLocks noGrp="1"/>
          </p:cNvSpPr>
          <p:nvPr>
            <p:ph type="title"/>
          </p:nvPr>
        </p:nvSpPr>
        <p:spPr>
          <a:xfrm>
            <a:off x="1024127" y="0"/>
            <a:ext cx="9720072" cy="707875"/>
          </a:xfrm>
        </p:spPr>
        <p:txBody>
          <a:bodyPr>
            <a:normAutofit/>
          </a:bodyPr>
          <a:lstStyle/>
          <a:p>
            <a:r>
              <a:rPr lang="en-US" sz="3600" b="1" dirty="0">
                <a:solidFill>
                  <a:schemeClr val="bg1"/>
                </a:solidFill>
              </a:rPr>
              <a:t>Track Brand Mentions More Accurately</a:t>
            </a:r>
            <a:endParaRPr lang="en-IN" sz="3600" dirty="0">
              <a:solidFill>
                <a:schemeClr val="bg1"/>
              </a:solidFill>
            </a:endParaRPr>
          </a:p>
        </p:txBody>
      </p:sp>
      <p:pic>
        <p:nvPicPr>
          <p:cNvPr id="4" name="Content Placeholder 3">
            <a:extLst>
              <a:ext uri="{FF2B5EF4-FFF2-40B4-BE49-F238E27FC236}">
                <a16:creationId xmlns:a16="http://schemas.microsoft.com/office/drawing/2014/main" id="{02999167-A5F0-4D68-BB2B-0DE7A49D28B3}"/>
              </a:ext>
            </a:extLst>
          </p:cNvPr>
          <p:cNvPicPr>
            <a:picLocks noGrp="1" noChangeAspect="1"/>
          </p:cNvPicPr>
          <p:nvPr>
            <p:ph idx="1"/>
          </p:nvPr>
        </p:nvPicPr>
        <p:blipFill>
          <a:blip r:embed="rId2"/>
          <a:stretch>
            <a:fillRect/>
          </a:stretch>
        </p:blipFill>
        <p:spPr>
          <a:xfrm>
            <a:off x="1024127" y="826655"/>
            <a:ext cx="3704891" cy="6008124"/>
          </a:xfrm>
          <a:prstGeom prst="rect">
            <a:avLst/>
          </a:prstGeom>
        </p:spPr>
      </p:pic>
      <p:pic>
        <p:nvPicPr>
          <p:cNvPr id="5" name="Picture 4">
            <a:extLst>
              <a:ext uri="{FF2B5EF4-FFF2-40B4-BE49-F238E27FC236}">
                <a16:creationId xmlns:a16="http://schemas.microsoft.com/office/drawing/2014/main" id="{9764B6D6-97A9-4CEB-BC5B-5131CE861E00}"/>
              </a:ext>
            </a:extLst>
          </p:cNvPr>
          <p:cNvPicPr>
            <a:picLocks noChangeAspect="1"/>
          </p:cNvPicPr>
          <p:nvPr/>
        </p:nvPicPr>
        <p:blipFill>
          <a:blip r:embed="rId3"/>
          <a:stretch>
            <a:fillRect/>
          </a:stretch>
        </p:blipFill>
        <p:spPr>
          <a:xfrm>
            <a:off x="4907995" y="826656"/>
            <a:ext cx="3748465" cy="6008124"/>
          </a:xfrm>
          <a:prstGeom prst="rect">
            <a:avLst/>
          </a:prstGeom>
        </p:spPr>
      </p:pic>
    </p:spTree>
    <p:extLst>
      <p:ext uri="{BB962C8B-B14F-4D97-AF65-F5344CB8AC3E}">
        <p14:creationId xmlns:p14="http://schemas.microsoft.com/office/powerpoint/2010/main" val="724361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B3F3-F636-4149-8FB4-87DD99DD4F31}"/>
              </a:ext>
            </a:extLst>
          </p:cNvPr>
          <p:cNvSpPr>
            <a:spLocks noGrp="1"/>
          </p:cNvSpPr>
          <p:nvPr>
            <p:ph type="title"/>
          </p:nvPr>
        </p:nvSpPr>
        <p:spPr>
          <a:xfrm>
            <a:off x="830164" y="178816"/>
            <a:ext cx="9720072" cy="495439"/>
          </a:xfrm>
        </p:spPr>
        <p:txBody>
          <a:bodyPr>
            <a:normAutofit fontScale="90000"/>
          </a:bodyPr>
          <a:lstStyle/>
          <a:p>
            <a:r>
              <a:rPr lang="en-IN" sz="3600" b="1" dirty="0">
                <a:solidFill>
                  <a:schemeClr val="bg1"/>
                </a:solidFill>
              </a:rPr>
              <a:t>Measure Sponsorship ROI</a:t>
            </a:r>
            <a:endParaRPr lang="en-IN" sz="3600" dirty="0">
              <a:solidFill>
                <a:schemeClr val="bg1"/>
              </a:solidFill>
            </a:endParaRPr>
          </a:p>
        </p:txBody>
      </p:sp>
      <p:pic>
        <p:nvPicPr>
          <p:cNvPr id="4" name="Content Placeholder 3">
            <a:extLst>
              <a:ext uri="{FF2B5EF4-FFF2-40B4-BE49-F238E27FC236}">
                <a16:creationId xmlns:a16="http://schemas.microsoft.com/office/drawing/2014/main" id="{DC2B3872-6772-4913-B7AC-A733F8BD6D4F}"/>
              </a:ext>
            </a:extLst>
          </p:cNvPr>
          <p:cNvPicPr>
            <a:picLocks noGrp="1" noChangeAspect="1"/>
          </p:cNvPicPr>
          <p:nvPr>
            <p:ph idx="1"/>
          </p:nvPr>
        </p:nvPicPr>
        <p:blipFill>
          <a:blip r:embed="rId2"/>
          <a:stretch>
            <a:fillRect/>
          </a:stretch>
        </p:blipFill>
        <p:spPr>
          <a:xfrm>
            <a:off x="830163" y="808182"/>
            <a:ext cx="4416091" cy="5789043"/>
          </a:xfrm>
          <a:prstGeom prst="rect">
            <a:avLst/>
          </a:prstGeom>
        </p:spPr>
      </p:pic>
      <p:sp>
        <p:nvSpPr>
          <p:cNvPr id="6" name="Rectangle 5">
            <a:extLst>
              <a:ext uri="{FF2B5EF4-FFF2-40B4-BE49-F238E27FC236}">
                <a16:creationId xmlns:a16="http://schemas.microsoft.com/office/drawing/2014/main" id="{55183DC4-335E-4327-9F5F-262BAFDCB02B}"/>
              </a:ext>
            </a:extLst>
          </p:cNvPr>
          <p:cNvSpPr/>
          <p:nvPr/>
        </p:nvSpPr>
        <p:spPr>
          <a:xfrm>
            <a:off x="5690200" y="1951672"/>
            <a:ext cx="5347255" cy="1754326"/>
          </a:xfrm>
          <a:prstGeom prst="rect">
            <a:avLst/>
          </a:prstGeom>
        </p:spPr>
        <p:txBody>
          <a:bodyPr wrap="square">
            <a:spAutoFit/>
          </a:bodyPr>
          <a:lstStyle/>
          <a:p>
            <a:r>
              <a:rPr lang="en-US" dirty="0">
                <a:solidFill>
                  <a:srgbClr val="555555"/>
                </a:solidFill>
                <a:latin typeface="Open Sans" panose="020B0606030504020204" pitchFamily="34" charset="0"/>
              </a:rPr>
              <a:t>Logo recognition technology allows you to quantify the number of impressions and exposure that your brand is getting from something like a red carpet sponsorship. Otherwise, you have no way to track those visual-only mentions.</a:t>
            </a:r>
            <a:endParaRPr lang="en-IN" dirty="0"/>
          </a:p>
        </p:txBody>
      </p:sp>
    </p:spTree>
    <p:extLst>
      <p:ext uri="{BB962C8B-B14F-4D97-AF65-F5344CB8AC3E}">
        <p14:creationId xmlns:p14="http://schemas.microsoft.com/office/powerpoint/2010/main" val="1824870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9DC0C-26C4-4A5A-9D1A-53E1485B8481}"/>
              </a:ext>
            </a:extLst>
          </p:cNvPr>
          <p:cNvSpPr>
            <a:spLocks noGrp="1"/>
          </p:cNvSpPr>
          <p:nvPr>
            <p:ph type="title"/>
          </p:nvPr>
        </p:nvSpPr>
        <p:spPr>
          <a:xfrm>
            <a:off x="1024127" y="169580"/>
            <a:ext cx="9720072" cy="606275"/>
          </a:xfrm>
        </p:spPr>
        <p:txBody>
          <a:bodyPr>
            <a:normAutofit/>
          </a:bodyPr>
          <a:lstStyle/>
          <a:p>
            <a:r>
              <a:rPr lang="en-IN" sz="3600" b="1" dirty="0">
                <a:solidFill>
                  <a:schemeClr val="bg1"/>
                </a:solidFill>
              </a:rPr>
              <a:t>Identify Moments of Consumption</a:t>
            </a:r>
            <a:endParaRPr lang="en-IN" sz="3600" dirty="0">
              <a:solidFill>
                <a:schemeClr val="bg1"/>
              </a:solidFill>
            </a:endParaRPr>
          </a:p>
        </p:txBody>
      </p:sp>
      <p:pic>
        <p:nvPicPr>
          <p:cNvPr id="4" name="Content Placeholder 3">
            <a:extLst>
              <a:ext uri="{FF2B5EF4-FFF2-40B4-BE49-F238E27FC236}">
                <a16:creationId xmlns:a16="http://schemas.microsoft.com/office/drawing/2014/main" id="{22D453D4-2AC6-4823-B4E1-C1C4EBEA5A26}"/>
              </a:ext>
            </a:extLst>
          </p:cNvPr>
          <p:cNvPicPr>
            <a:picLocks noGrp="1" noChangeAspect="1"/>
          </p:cNvPicPr>
          <p:nvPr>
            <p:ph idx="1"/>
          </p:nvPr>
        </p:nvPicPr>
        <p:blipFill>
          <a:blip r:embed="rId2"/>
          <a:stretch>
            <a:fillRect/>
          </a:stretch>
        </p:blipFill>
        <p:spPr>
          <a:xfrm>
            <a:off x="1024127" y="775855"/>
            <a:ext cx="3658709" cy="6034306"/>
          </a:xfrm>
          <a:prstGeom prst="rect">
            <a:avLst/>
          </a:prstGeom>
        </p:spPr>
      </p:pic>
      <p:sp>
        <p:nvSpPr>
          <p:cNvPr id="5" name="Rectangle 4">
            <a:extLst>
              <a:ext uri="{FF2B5EF4-FFF2-40B4-BE49-F238E27FC236}">
                <a16:creationId xmlns:a16="http://schemas.microsoft.com/office/drawing/2014/main" id="{26AC8F63-6CA3-4252-B582-B5FCEBA941D0}"/>
              </a:ext>
            </a:extLst>
          </p:cNvPr>
          <p:cNvSpPr/>
          <p:nvPr/>
        </p:nvSpPr>
        <p:spPr>
          <a:xfrm>
            <a:off x="5653764" y="1966712"/>
            <a:ext cx="5226672" cy="2862322"/>
          </a:xfrm>
          <a:prstGeom prst="rect">
            <a:avLst/>
          </a:prstGeom>
        </p:spPr>
        <p:txBody>
          <a:bodyPr wrap="square">
            <a:spAutoFit/>
          </a:bodyPr>
          <a:lstStyle/>
          <a:p>
            <a:r>
              <a:rPr lang="en-US" dirty="0">
                <a:solidFill>
                  <a:srgbClr val="555555"/>
                </a:solidFill>
                <a:latin typeface="Open Sans" panose="020B0606030504020204" pitchFamily="34" charset="0"/>
              </a:rPr>
              <a:t>Every company wants know as much as possible about how, when, and where people are using their products, but the limits of text analysis can’t provide a complete picture of actual product use. Unlike text, images provide visual validation of the who, where, and how people are using your product. Without image analysis, your fans and customers have to specifically mention your product, which is less likely to happen.</a:t>
            </a:r>
            <a:endParaRPr lang="en-IN" dirty="0"/>
          </a:p>
        </p:txBody>
      </p:sp>
    </p:spTree>
    <p:extLst>
      <p:ext uri="{BB962C8B-B14F-4D97-AF65-F5344CB8AC3E}">
        <p14:creationId xmlns:p14="http://schemas.microsoft.com/office/powerpoint/2010/main" val="2847280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edge detection">
            <a:extLst>
              <a:ext uri="{FF2B5EF4-FFF2-40B4-BE49-F238E27FC236}">
                <a16:creationId xmlns:a16="http://schemas.microsoft.com/office/drawing/2014/main" id="{B43AB8B6-757F-4418-A7D6-1E7A8110BD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345656" y="3282950"/>
            <a:ext cx="5076825" cy="20288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F9F8C48-CFD7-48FF-A5B9-B677F18AA178}"/>
              </a:ext>
            </a:extLst>
          </p:cNvPr>
          <p:cNvSpPr txBox="1">
            <a:spLocks/>
          </p:cNvSpPr>
          <p:nvPr/>
        </p:nvSpPr>
        <p:spPr>
          <a:xfrm>
            <a:off x="1024127" y="169580"/>
            <a:ext cx="9720072" cy="60627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Calibri" panose="020F0502020204030204" pitchFamily="34" charset="0"/>
                <a:ea typeface="+mj-ea"/>
                <a:cs typeface="Calibri" panose="020F0502020204030204" pitchFamily="34" charset="0"/>
              </a:defRPr>
            </a:lvl1pPr>
          </a:lstStyle>
          <a:p>
            <a:r>
              <a:rPr lang="en-IN" sz="3600" b="1" dirty="0">
                <a:solidFill>
                  <a:schemeClr val="bg1"/>
                </a:solidFill>
              </a:rPr>
              <a:t>Edge Detection</a:t>
            </a:r>
            <a:endParaRPr lang="en-IN" sz="3600" dirty="0">
              <a:solidFill>
                <a:schemeClr val="bg1"/>
              </a:solidFill>
            </a:endParaRPr>
          </a:p>
        </p:txBody>
      </p:sp>
    </p:spTree>
    <p:extLst>
      <p:ext uri="{BB962C8B-B14F-4D97-AF65-F5344CB8AC3E}">
        <p14:creationId xmlns:p14="http://schemas.microsoft.com/office/powerpoint/2010/main" val="2703612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CB91F4F-87D2-4D0C-BEAA-2E49266F5AA3}"/>
              </a:ext>
            </a:extLst>
          </p:cNvPr>
          <p:cNvSpPr>
            <a:spLocks noGrp="1"/>
          </p:cNvSpPr>
          <p:nvPr>
            <p:ph idx="1"/>
          </p:nvPr>
        </p:nvSpPr>
        <p:spPr/>
        <p:txBody>
          <a:bodyPr/>
          <a:lstStyle/>
          <a:p>
            <a:r>
              <a:rPr lang="en-IN" b="1" dirty="0"/>
              <a:t>Noise Reduction</a:t>
            </a:r>
            <a:endParaRPr lang="en-IN" dirty="0"/>
          </a:p>
          <a:p>
            <a:r>
              <a:rPr lang="en-US" b="1" dirty="0"/>
              <a:t>Finding Intensity Gradient of the Image</a:t>
            </a:r>
            <a:endParaRPr lang="en-US" dirty="0"/>
          </a:p>
          <a:p>
            <a:r>
              <a:rPr lang="en-IN" b="1" dirty="0"/>
              <a:t>Non-maximum Suppression</a:t>
            </a:r>
            <a:endParaRPr lang="en-IN" dirty="0"/>
          </a:p>
          <a:p>
            <a:r>
              <a:rPr lang="en-IN" b="1" dirty="0"/>
              <a:t>Hysteresis Thresholding</a:t>
            </a:r>
            <a:endParaRPr lang="en-IN" dirty="0"/>
          </a:p>
          <a:p>
            <a:endParaRPr lang="en-IN" dirty="0"/>
          </a:p>
        </p:txBody>
      </p:sp>
      <p:pic>
        <p:nvPicPr>
          <p:cNvPr id="8" name="Picture 2" descr="Edge\_Gradient \; (G) = \sqrt{G_x^2 + G_y^2}&#10;&#10;Angle \; (\theta) = \tan^{-1} \bigg(\frac{G_y}{G_x}\bigg)">
            <a:extLst>
              <a:ext uri="{FF2B5EF4-FFF2-40B4-BE49-F238E27FC236}">
                <a16:creationId xmlns:a16="http://schemas.microsoft.com/office/drawing/2014/main" id="{356A55D0-AE92-4EA0-8773-341803F0A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0049" y="2736081"/>
            <a:ext cx="4322495" cy="138583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E43399-59BC-4F46-B976-F91CEA442FD1}"/>
              </a:ext>
            </a:extLst>
          </p:cNvPr>
          <p:cNvSpPr txBox="1">
            <a:spLocks/>
          </p:cNvSpPr>
          <p:nvPr/>
        </p:nvSpPr>
        <p:spPr>
          <a:xfrm>
            <a:off x="1024127" y="169580"/>
            <a:ext cx="9720072" cy="60627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Calibri" panose="020F0502020204030204" pitchFamily="34" charset="0"/>
                <a:ea typeface="+mj-ea"/>
                <a:cs typeface="Calibri" panose="020F0502020204030204" pitchFamily="34" charset="0"/>
              </a:defRPr>
            </a:lvl1pPr>
          </a:lstStyle>
          <a:p>
            <a:r>
              <a:rPr lang="en-IN" sz="3600" b="1" dirty="0">
                <a:solidFill>
                  <a:schemeClr val="bg1"/>
                </a:solidFill>
              </a:rPr>
              <a:t>Edge Detection</a:t>
            </a:r>
            <a:endParaRPr lang="en-IN" sz="3600" dirty="0">
              <a:solidFill>
                <a:schemeClr val="bg1"/>
              </a:solidFill>
            </a:endParaRPr>
          </a:p>
        </p:txBody>
      </p:sp>
    </p:spTree>
    <p:extLst>
      <p:ext uri="{BB962C8B-B14F-4D97-AF65-F5344CB8AC3E}">
        <p14:creationId xmlns:p14="http://schemas.microsoft.com/office/powerpoint/2010/main" val="2802489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B8331F-4C86-4177-A74D-FB112087CDD7}"/>
              </a:ext>
            </a:extLst>
          </p:cNvPr>
          <p:cNvSpPr>
            <a:spLocks noGrp="1"/>
          </p:cNvSpPr>
          <p:nvPr>
            <p:ph idx="1"/>
          </p:nvPr>
        </p:nvSpPr>
        <p:spPr/>
        <p:txBody>
          <a:bodyPr/>
          <a:lstStyle/>
          <a:p>
            <a:r>
              <a:rPr lang="en-US" dirty="0"/>
              <a:t>Here, the function </a:t>
            </a:r>
            <a:r>
              <a:rPr lang="en-US" b="1" dirty="0"/>
              <a:t>cv2.medianBlur()</a:t>
            </a:r>
            <a:r>
              <a:rPr lang="en-US" dirty="0"/>
              <a:t> computes the median of all the pixels under the kernel window and the central pixel is replaced with this median value. This is highly effective in removing salt-and-pepper noise</a:t>
            </a:r>
            <a:endParaRPr lang="en-IN" dirty="0"/>
          </a:p>
        </p:txBody>
      </p:sp>
      <p:pic>
        <p:nvPicPr>
          <p:cNvPr id="2050" name="Picture 2" descr="Median Blurring">
            <a:extLst>
              <a:ext uri="{FF2B5EF4-FFF2-40B4-BE49-F238E27FC236}">
                <a16:creationId xmlns:a16="http://schemas.microsoft.com/office/drawing/2014/main" id="{147E10C7-4523-465E-9EC5-032FFCD45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6838" y="3248313"/>
            <a:ext cx="428625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0C7CAB8E-9F5C-4109-AD41-D452FA68C90F}"/>
              </a:ext>
            </a:extLst>
          </p:cNvPr>
          <p:cNvSpPr txBox="1">
            <a:spLocks/>
          </p:cNvSpPr>
          <p:nvPr/>
        </p:nvSpPr>
        <p:spPr>
          <a:xfrm>
            <a:off x="1024127" y="169580"/>
            <a:ext cx="9720072" cy="60627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Calibri" panose="020F0502020204030204" pitchFamily="34" charset="0"/>
                <a:ea typeface="+mj-ea"/>
                <a:cs typeface="Calibri" panose="020F0502020204030204" pitchFamily="34" charset="0"/>
              </a:defRPr>
            </a:lvl1pPr>
          </a:lstStyle>
          <a:p>
            <a:r>
              <a:rPr lang="en-IN" sz="3600" b="1" dirty="0">
                <a:solidFill>
                  <a:schemeClr val="bg1"/>
                </a:solidFill>
              </a:rPr>
              <a:t>Median Filtering</a:t>
            </a:r>
            <a:endParaRPr lang="en-IN" sz="3600" dirty="0">
              <a:solidFill>
                <a:schemeClr val="bg1"/>
              </a:solidFill>
            </a:endParaRPr>
          </a:p>
        </p:txBody>
      </p:sp>
    </p:spTree>
    <p:extLst>
      <p:ext uri="{BB962C8B-B14F-4D97-AF65-F5344CB8AC3E}">
        <p14:creationId xmlns:p14="http://schemas.microsoft.com/office/powerpoint/2010/main" val="822722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27991-25B6-4BAD-83BE-1B5751ADAD04}"/>
              </a:ext>
            </a:extLst>
          </p:cNvPr>
          <p:cNvSpPr>
            <a:spLocks noGrp="1"/>
          </p:cNvSpPr>
          <p:nvPr>
            <p:ph type="title"/>
          </p:nvPr>
        </p:nvSpPr>
        <p:spPr/>
        <p:txBody>
          <a:bodyPr/>
          <a:lstStyle/>
          <a:p>
            <a:r>
              <a:rPr lang="en-IN" dirty="0"/>
              <a:t>Erosion</a:t>
            </a:r>
          </a:p>
        </p:txBody>
      </p:sp>
      <p:sp>
        <p:nvSpPr>
          <p:cNvPr id="3" name="Content Placeholder 2">
            <a:extLst>
              <a:ext uri="{FF2B5EF4-FFF2-40B4-BE49-F238E27FC236}">
                <a16:creationId xmlns:a16="http://schemas.microsoft.com/office/drawing/2014/main" id="{5C97FA55-96BA-476F-9ED5-EA0995BCF12A}"/>
              </a:ext>
            </a:extLst>
          </p:cNvPr>
          <p:cNvSpPr>
            <a:spLocks noGrp="1"/>
          </p:cNvSpPr>
          <p:nvPr>
            <p:ph idx="1"/>
          </p:nvPr>
        </p:nvSpPr>
        <p:spPr/>
        <p:txBody>
          <a:bodyPr/>
          <a:lstStyle/>
          <a:p>
            <a:r>
              <a:rPr lang="en-US" dirty="0"/>
              <a:t>The basic idea of erosion is just like soil erosion only, it erodes away the boundaries of foreground object (Always try to keep foreground in white). </a:t>
            </a:r>
          </a:p>
          <a:p>
            <a:endParaRPr lang="en-US" dirty="0"/>
          </a:p>
          <a:p>
            <a:r>
              <a:rPr lang="en-US" dirty="0"/>
              <a:t>The kernel slides through the image (as in 2D convolution). A pixel in the original image (either 1 or 0) will be considered 1 only if all the pixels under the kernel is 1, otherwise it is eroded (made to zero).</a:t>
            </a:r>
            <a:endParaRPr lang="en-IN" dirty="0"/>
          </a:p>
        </p:txBody>
      </p:sp>
    </p:spTree>
    <p:extLst>
      <p:ext uri="{BB962C8B-B14F-4D97-AF65-F5344CB8AC3E}">
        <p14:creationId xmlns:p14="http://schemas.microsoft.com/office/powerpoint/2010/main" val="220884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84B1-B8CD-43A8-8D8B-B8B68D0B7CFA}"/>
              </a:ext>
            </a:extLst>
          </p:cNvPr>
          <p:cNvSpPr>
            <a:spLocks noGrp="1"/>
          </p:cNvSpPr>
          <p:nvPr>
            <p:ph type="title"/>
          </p:nvPr>
        </p:nvSpPr>
        <p:spPr/>
        <p:txBody>
          <a:bodyPr/>
          <a:lstStyle/>
          <a:p>
            <a:r>
              <a:rPr lang="en-IN" dirty="0"/>
              <a:t>HUMAN VISION VS COMPUTER VISION</a:t>
            </a:r>
          </a:p>
        </p:txBody>
      </p:sp>
      <p:pic>
        <p:nvPicPr>
          <p:cNvPr id="4" name="Content Placeholder 3">
            <a:extLst>
              <a:ext uri="{FF2B5EF4-FFF2-40B4-BE49-F238E27FC236}">
                <a16:creationId xmlns:a16="http://schemas.microsoft.com/office/drawing/2014/main" id="{27BFBB5A-9B02-4033-90ED-2BC6C775F321}"/>
              </a:ext>
            </a:extLst>
          </p:cNvPr>
          <p:cNvPicPr>
            <a:picLocks noGrp="1" noChangeAspect="1"/>
          </p:cNvPicPr>
          <p:nvPr>
            <p:ph idx="1"/>
          </p:nvPr>
        </p:nvPicPr>
        <p:blipFill>
          <a:blip r:embed="rId2"/>
          <a:stretch>
            <a:fillRect/>
          </a:stretch>
        </p:blipFill>
        <p:spPr>
          <a:xfrm>
            <a:off x="1191722" y="1504134"/>
            <a:ext cx="10004726" cy="4501249"/>
          </a:xfrm>
          <a:prstGeom prst="rect">
            <a:avLst/>
          </a:prstGeom>
        </p:spPr>
      </p:pic>
    </p:spTree>
    <p:extLst>
      <p:ext uri="{BB962C8B-B14F-4D97-AF65-F5344CB8AC3E}">
        <p14:creationId xmlns:p14="http://schemas.microsoft.com/office/powerpoint/2010/main" val="2349879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0953-0686-4C46-A4DC-6659C1F1D6BE}"/>
              </a:ext>
            </a:extLst>
          </p:cNvPr>
          <p:cNvSpPr>
            <a:spLocks noGrp="1"/>
          </p:cNvSpPr>
          <p:nvPr>
            <p:ph type="title"/>
          </p:nvPr>
        </p:nvSpPr>
        <p:spPr/>
        <p:txBody>
          <a:bodyPr/>
          <a:lstStyle/>
          <a:p>
            <a:r>
              <a:rPr lang="en-IN" dirty="0"/>
              <a:t>Dilation</a:t>
            </a:r>
          </a:p>
        </p:txBody>
      </p:sp>
      <p:sp>
        <p:nvSpPr>
          <p:cNvPr id="3" name="Content Placeholder 2">
            <a:extLst>
              <a:ext uri="{FF2B5EF4-FFF2-40B4-BE49-F238E27FC236}">
                <a16:creationId xmlns:a16="http://schemas.microsoft.com/office/drawing/2014/main" id="{6E0AE742-F414-4545-A6C7-49B33EE06B4C}"/>
              </a:ext>
            </a:extLst>
          </p:cNvPr>
          <p:cNvSpPr>
            <a:spLocks noGrp="1"/>
          </p:cNvSpPr>
          <p:nvPr>
            <p:ph idx="1"/>
          </p:nvPr>
        </p:nvSpPr>
        <p:spPr/>
        <p:txBody>
          <a:bodyPr/>
          <a:lstStyle/>
          <a:p>
            <a:r>
              <a:rPr lang="en-US" dirty="0"/>
              <a:t>It is just opposite of erosion. Here, a pixel element is ‘1’ if </a:t>
            </a:r>
            <a:r>
              <a:rPr lang="en-US" dirty="0" err="1"/>
              <a:t>atleast</a:t>
            </a:r>
            <a:r>
              <a:rPr lang="en-US" dirty="0"/>
              <a:t> one pixel under the kernel is ‘1’. So it increases the white region in the image or size of foreground object increases. Normally, in cases like noise removal, erosion is followed by dilation. Because, erosion removes white noises, but it also shrinks our object. So we dilate it. Since noise is gone, they won’t come back, but our object area increases. It is also useful in joining broken parts of an object.</a:t>
            </a:r>
            <a:endParaRPr lang="en-IN" dirty="0"/>
          </a:p>
        </p:txBody>
      </p:sp>
    </p:spTree>
    <p:extLst>
      <p:ext uri="{BB962C8B-B14F-4D97-AF65-F5344CB8AC3E}">
        <p14:creationId xmlns:p14="http://schemas.microsoft.com/office/powerpoint/2010/main" val="68153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90C3-8097-496C-8164-11DB84DDAD1D}"/>
              </a:ext>
            </a:extLst>
          </p:cNvPr>
          <p:cNvSpPr>
            <a:spLocks noGrp="1"/>
          </p:cNvSpPr>
          <p:nvPr>
            <p:ph type="title"/>
          </p:nvPr>
        </p:nvSpPr>
        <p:spPr/>
        <p:txBody>
          <a:bodyPr/>
          <a:lstStyle/>
          <a:p>
            <a:r>
              <a:rPr lang="en-IN" dirty="0"/>
              <a:t>Corner Detection</a:t>
            </a:r>
          </a:p>
        </p:txBody>
      </p:sp>
      <p:pic>
        <p:nvPicPr>
          <p:cNvPr id="1026" name="Picture 2" descr="Image result for corner detection">
            <a:extLst>
              <a:ext uri="{FF2B5EF4-FFF2-40B4-BE49-F238E27FC236}">
                <a16:creationId xmlns:a16="http://schemas.microsoft.com/office/drawing/2014/main" id="{4FC97CA6-8496-48D3-9DBB-7D0C01020A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512344" y="3021012"/>
            <a:ext cx="474345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694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521BF-580B-4839-AA1F-34A9395E860F}"/>
              </a:ext>
            </a:extLst>
          </p:cNvPr>
          <p:cNvSpPr>
            <a:spLocks noGrp="1"/>
          </p:cNvSpPr>
          <p:nvPr>
            <p:ph type="title"/>
          </p:nvPr>
        </p:nvSpPr>
        <p:spPr/>
        <p:txBody>
          <a:bodyPr/>
          <a:lstStyle/>
          <a:p>
            <a:r>
              <a:rPr lang="en-IN" dirty="0" err="1"/>
              <a:t>Color</a:t>
            </a:r>
            <a:r>
              <a:rPr lang="en-IN" dirty="0"/>
              <a:t> Quantization</a:t>
            </a:r>
          </a:p>
        </p:txBody>
      </p:sp>
      <p:pic>
        <p:nvPicPr>
          <p:cNvPr id="2050" name="Picture 2" descr="Image result for color quantization">
            <a:extLst>
              <a:ext uri="{FF2B5EF4-FFF2-40B4-BE49-F238E27FC236}">
                <a16:creationId xmlns:a16="http://schemas.microsoft.com/office/drawing/2014/main" id="{3535A7CE-C27D-4222-A3E5-4665487C4D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6873" y="1705588"/>
            <a:ext cx="6538410" cy="494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449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D66F-07CF-46CA-85D4-FC3366FF83F8}"/>
              </a:ext>
            </a:extLst>
          </p:cNvPr>
          <p:cNvSpPr>
            <a:spLocks noGrp="1"/>
          </p:cNvSpPr>
          <p:nvPr>
            <p:ph idx="1"/>
          </p:nvPr>
        </p:nvSpPr>
        <p:spPr>
          <a:xfrm>
            <a:off x="1024129" y="1260763"/>
            <a:ext cx="9720073" cy="1431637"/>
          </a:xfrm>
        </p:spPr>
        <p:txBody>
          <a:bodyPr/>
          <a:lstStyle/>
          <a:p>
            <a:r>
              <a:rPr lang="en-US" dirty="0"/>
              <a:t>Use the function </a:t>
            </a:r>
            <a:r>
              <a:rPr lang="en-US" b="1" dirty="0"/>
              <a:t>cv2.imread()</a:t>
            </a:r>
            <a:r>
              <a:rPr lang="en-US" dirty="0"/>
              <a:t> to read an image. The image should be in the working directory or a full path of image should be given.</a:t>
            </a:r>
            <a:endParaRPr lang="en-IN" dirty="0"/>
          </a:p>
        </p:txBody>
      </p:sp>
      <p:grpSp>
        <p:nvGrpSpPr>
          <p:cNvPr id="7" name="Group 6">
            <a:extLst>
              <a:ext uri="{FF2B5EF4-FFF2-40B4-BE49-F238E27FC236}">
                <a16:creationId xmlns:a16="http://schemas.microsoft.com/office/drawing/2014/main" id="{C467D684-6F65-4E73-9981-33A42499D1DF}"/>
              </a:ext>
            </a:extLst>
          </p:cNvPr>
          <p:cNvGrpSpPr/>
          <p:nvPr/>
        </p:nvGrpSpPr>
        <p:grpSpPr>
          <a:xfrm>
            <a:off x="1024129" y="2948775"/>
            <a:ext cx="8729471" cy="2867025"/>
            <a:chOff x="2428683" y="1723041"/>
            <a:chExt cx="8653981" cy="3223951"/>
          </a:xfrm>
          <a:solidFill>
            <a:srgbClr val="0C466D"/>
          </a:solidFill>
        </p:grpSpPr>
        <p:sp>
          <p:nvSpPr>
            <p:cNvPr id="8" name="object 4">
              <a:extLst>
                <a:ext uri="{FF2B5EF4-FFF2-40B4-BE49-F238E27FC236}">
                  <a16:creationId xmlns:a16="http://schemas.microsoft.com/office/drawing/2014/main" id="{DA89E218-F004-4B31-B637-B4C373436708}"/>
                </a:ext>
              </a:extLst>
            </p:cNvPr>
            <p:cNvSpPr/>
            <p:nvPr/>
          </p:nvSpPr>
          <p:spPr>
            <a:xfrm>
              <a:off x="2428683" y="1756225"/>
              <a:ext cx="8387761" cy="3131918"/>
            </a:xfrm>
            <a:prstGeom prst="rect">
              <a:avLst/>
            </a:prstGeom>
            <a:grpFill/>
          </p:spPr>
          <p:txBody>
            <a:bodyPr wrap="square" lIns="0" tIns="0" rIns="0" bIns="0" rtlCol="0"/>
            <a:lstStyle/>
            <a:p>
              <a:endParaRPr sz="1092" dirty="0">
                <a:solidFill>
                  <a:srgbClr val="1CADE4"/>
                </a:solidFill>
              </a:endParaRPr>
            </a:p>
          </p:txBody>
        </p:sp>
        <p:sp>
          <p:nvSpPr>
            <p:cNvPr id="9" name="object 5">
              <a:extLst>
                <a:ext uri="{FF2B5EF4-FFF2-40B4-BE49-F238E27FC236}">
                  <a16:creationId xmlns:a16="http://schemas.microsoft.com/office/drawing/2014/main" id="{15053ADB-E994-4B9E-AD95-93C1C6780AC7}"/>
                </a:ext>
              </a:extLst>
            </p:cNvPr>
            <p:cNvSpPr/>
            <p:nvPr/>
          </p:nvSpPr>
          <p:spPr>
            <a:xfrm>
              <a:off x="2563649" y="1723041"/>
              <a:ext cx="8519015" cy="3223951"/>
            </a:xfrm>
            <a:prstGeom prst="roundRect">
              <a:avLst>
                <a:gd name="adj" fmla="val 5494"/>
              </a:avLst>
            </a:prstGeom>
            <a:solidFill>
              <a:schemeClr val="bg1">
                <a:lumMod val="95000"/>
              </a:schemeClr>
            </a:solidFill>
          </p:spPr>
          <p:txBody>
            <a:bodyPr wrap="square" lIns="0" tIns="0" rIns="0" bIns="0" rtlCol="0"/>
            <a:lstStyle/>
            <a:p>
              <a:pPr lvl="0" defTabSz="914400" eaLnBrk="0" fontAlgn="base" hangingPunct="0">
                <a:spcBef>
                  <a:spcPct val="0"/>
                </a:spcBef>
                <a:spcAft>
                  <a:spcPct val="0"/>
                </a:spcAft>
              </a:pPr>
              <a:r>
                <a:rPr lang="en-US" altLang="en-US" dirty="0">
                  <a:latin typeface="Source Code Pro"/>
                </a:rPr>
                <a:t>import </a:t>
              </a:r>
              <a:r>
                <a:rPr lang="en-US" altLang="en-US" dirty="0" err="1">
                  <a:latin typeface="Source Code Pro"/>
                </a:rPr>
                <a:t>numpy</a:t>
              </a:r>
              <a:r>
                <a:rPr lang="en-US" altLang="en-US" dirty="0">
                  <a:latin typeface="Source Code Pro"/>
                </a:rPr>
                <a:t> as np </a:t>
              </a:r>
            </a:p>
            <a:p>
              <a:pPr lvl="0" defTabSz="914400" eaLnBrk="0" fontAlgn="base" hangingPunct="0">
                <a:spcBef>
                  <a:spcPct val="0"/>
                </a:spcBef>
                <a:spcAft>
                  <a:spcPct val="0"/>
                </a:spcAft>
              </a:pPr>
              <a:r>
                <a:rPr lang="en-US" altLang="en-US" dirty="0">
                  <a:latin typeface="Source Code Pro"/>
                </a:rPr>
                <a:t>import cv2 </a:t>
              </a:r>
            </a:p>
            <a:p>
              <a:pPr lvl="0" defTabSz="914400" eaLnBrk="0" fontAlgn="base" hangingPunct="0">
                <a:spcBef>
                  <a:spcPct val="0"/>
                </a:spcBef>
                <a:spcAft>
                  <a:spcPct val="0"/>
                </a:spcAft>
              </a:pPr>
              <a:endParaRPr lang="en-US" altLang="en-US" i="1" dirty="0">
                <a:solidFill>
                  <a:srgbClr val="999988"/>
                </a:solidFill>
                <a:latin typeface="Source Code Pro"/>
              </a:endParaRPr>
            </a:p>
            <a:p>
              <a:pPr lvl="0" defTabSz="914400" eaLnBrk="0" fontAlgn="base" hangingPunct="0">
                <a:spcBef>
                  <a:spcPct val="0"/>
                </a:spcBef>
                <a:spcAft>
                  <a:spcPct val="0"/>
                </a:spcAft>
              </a:pPr>
              <a:r>
                <a:rPr lang="en-US" altLang="en-US" i="1" dirty="0">
                  <a:solidFill>
                    <a:srgbClr val="999988"/>
                  </a:solidFill>
                  <a:latin typeface="Source Code Pro"/>
                </a:rPr>
                <a:t># Load an color image in grayscale</a:t>
              </a:r>
              <a:r>
                <a:rPr lang="en-US" altLang="en-US" dirty="0">
                  <a:latin typeface="Source Code Pro"/>
                </a:rPr>
                <a:t> </a:t>
              </a:r>
            </a:p>
            <a:p>
              <a:pPr lvl="0" defTabSz="914400" eaLnBrk="0" fontAlgn="base" hangingPunct="0">
                <a:spcBef>
                  <a:spcPct val="0"/>
                </a:spcBef>
                <a:spcAft>
                  <a:spcPct val="0"/>
                </a:spcAft>
              </a:pPr>
              <a:r>
                <a:rPr lang="en-US" altLang="en-US" dirty="0" err="1">
                  <a:latin typeface="Source Code Pro"/>
                </a:rPr>
                <a:t>img</a:t>
              </a:r>
              <a:r>
                <a:rPr lang="en-US" altLang="en-US" dirty="0">
                  <a:latin typeface="Source Code Pro"/>
                </a:rPr>
                <a:t> = cv2.imread('messi5.jpg’,0)</a:t>
              </a:r>
            </a:p>
            <a:p>
              <a:pPr lvl="0" defTabSz="914400" eaLnBrk="0" fontAlgn="base" hangingPunct="0">
                <a:spcBef>
                  <a:spcPct val="0"/>
                </a:spcBef>
                <a:spcAft>
                  <a:spcPct val="0"/>
                </a:spcAft>
              </a:pPr>
              <a:endParaRPr lang="en-US" altLang="en-US" dirty="0">
                <a:latin typeface="Source Code Pro"/>
              </a:endParaRPr>
            </a:p>
            <a:p>
              <a:pPr defTabSz="914400" eaLnBrk="0" fontAlgn="base" hangingPunct="0">
                <a:spcBef>
                  <a:spcPct val="0"/>
                </a:spcBef>
                <a:spcAft>
                  <a:spcPct val="0"/>
                </a:spcAft>
              </a:pPr>
              <a:r>
                <a:rPr lang="en-US" altLang="en-US" i="1" dirty="0">
                  <a:solidFill>
                    <a:srgbClr val="999988"/>
                  </a:solidFill>
                  <a:latin typeface="Source Code Pro"/>
                </a:rPr>
                <a:t># Second Argument – 0 for grayscale and 1 for color </a:t>
              </a:r>
            </a:p>
            <a:p>
              <a:pPr lvl="0" defTabSz="914400" eaLnBrk="0" fontAlgn="base" hangingPunct="0">
                <a:spcBef>
                  <a:spcPct val="0"/>
                </a:spcBef>
                <a:spcAft>
                  <a:spcPct val="0"/>
                </a:spcAft>
              </a:pPr>
              <a:endParaRPr lang="en-US" altLang="en-US" dirty="0">
                <a:latin typeface="Source Code Pro"/>
              </a:endParaRPr>
            </a:p>
          </p:txBody>
        </p:sp>
      </p:grpSp>
      <p:sp>
        <p:nvSpPr>
          <p:cNvPr id="10" name="Title 1">
            <a:extLst>
              <a:ext uri="{FF2B5EF4-FFF2-40B4-BE49-F238E27FC236}">
                <a16:creationId xmlns:a16="http://schemas.microsoft.com/office/drawing/2014/main" id="{EB108914-59A5-4997-A8D0-3096AEA77C64}"/>
              </a:ext>
            </a:extLst>
          </p:cNvPr>
          <p:cNvSpPr txBox="1">
            <a:spLocks/>
          </p:cNvSpPr>
          <p:nvPr/>
        </p:nvSpPr>
        <p:spPr>
          <a:xfrm>
            <a:off x="1024127" y="169580"/>
            <a:ext cx="9720072" cy="60627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Calibri" panose="020F0502020204030204" pitchFamily="34" charset="0"/>
                <a:ea typeface="+mj-ea"/>
                <a:cs typeface="Calibri" panose="020F0502020204030204" pitchFamily="34" charset="0"/>
              </a:defRPr>
            </a:lvl1pPr>
          </a:lstStyle>
          <a:p>
            <a:r>
              <a:rPr lang="en-US" sz="3600" b="1" dirty="0">
                <a:solidFill>
                  <a:schemeClr val="bg1"/>
                </a:solidFill>
              </a:rPr>
              <a:t>Getting started with Images – Read an image</a:t>
            </a:r>
            <a:endParaRPr lang="en-IN" sz="3600" dirty="0">
              <a:solidFill>
                <a:schemeClr val="bg1"/>
              </a:solidFill>
            </a:endParaRPr>
          </a:p>
        </p:txBody>
      </p:sp>
    </p:spTree>
    <p:extLst>
      <p:ext uri="{BB962C8B-B14F-4D97-AF65-F5344CB8AC3E}">
        <p14:creationId xmlns:p14="http://schemas.microsoft.com/office/powerpoint/2010/main" val="3701988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D66F-07CF-46CA-85D4-FC3366FF83F8}"/>
              </a:ext>
            </a:extLst>
          </p:cNvPr>
          <p:cNvSpPr>
            <a:spLocks noGrp="1"/>
          </p:cNvSpPr>
          <p:nvPr>
            <p:ph idx="1"/>
          </p:nvPr>
        </p:nvSpPr>
        <p:spPr>
          <a:xfrm>
            <a:off x="1024129" y="1260763"/>
            <a:ext cx="9720073" cy="1431637"/>
          </a:xfrm>
        </p:spPr>
        <p:txBody>
          <a:bodyPr/>
          <a:lstStyle/>
          <a:p>
            <a:r>
              <a:rPr lang="en-US" dirty="0"/>
              <a:t>Use the function </a:t>
            </a:r>
            <a:r>
              <a:rPr lang="en-US" b="1" dirty="0"/>
              <a:t>cv2.imshow()</a:t>
            </a:r>
            <a:r>
              <a:rPr lang="en-US" dirty="0"/>
              <a:t> to display an image in a window. The window automatically fits to the image size.</a:t>
            </a:r>
            <a:endParaRPr lang="en-IN" dirty="0"/>
          </a:p>
        </p:txBody>
      </p:sp>
      <p:grpSp>
        <p:nvGrpSpPr>
          <p:cNvPr id="7" name="Group 6">
            <a:extLst>
              <a:ext uri="{FF2B5EF4-FFF2-40B4-BE49-F238E27FC236}">
                <a16:creationId xmlns:a16="http://schemas.microsoft.com/office/drawing/2014/main" id="{C467D684-6F65-4E73-9981-33A42499D1DF}"/>
              </a:ext>
            </a:extLst>
          </p:cNvPr>
          <p:cNvGrpSpPr/>
          <p:nvPr/>
        </p:nvGrpSpPr>
        <p:grpSpPr>
          <a:xfrm>
            <a:off x="1024129" y="2948775"/>
            <a:ext cx="8729471" cy="2867025"/>
            <a:chOff x="2428683" y="1723041"/>
            <a:chExt cx="8653981" cy="3223951"/>
          </a:xfrm>
          <a:solidFill>
            <a:srgbClr val="0C466D"/>
          </a:solidFill>
        </p:grpSpPr>
        <p:sp>
          <p:nvSpPr>
            <p:cNvPr id="8" name="object 4">
              <a:extLst>
                <a:ext uri="{FF2B5EF4-FFF2-40B4-BE49-F238E27FC236}">
                  <a16:creationId xmlns:a16="http://schemas.microsoft.com/office/drawing/2014/main" id="{DA89E218-F004-4B31-B637-B4C373436708}"/>
                </a:ext>
              </a:extLst>
            </p:cNvPr>
            <p:cNvSpPr/>
            <p:nvPr/>
          </p:nvSpPr>
          <p:spPr>
            <a:xfrm>
              <a:off x="2428683" y="1756225"/>
              <a:ext cx="8387761" cy="3131918"/>
            </a:xfrm>
            <a:prstGeom prst="rect">
              <a:avLst/>
            </a:prstGeom>
            <a:grpFill/>
          </p:spPr>
          <p:txBody>
            <a:bodyPr wrap="square" lIns="0" tIns="0" rIns="0" bIns="0" rtlCol="0"/>
            <a:lstStyle/>
            <a:p>
              <a:endParaRPr sz="1092" dirty="0">
                <a:solidFill>
                  <a:srgbClr val="1CADE4"/>
                </a:solidFill>
              </a:endParaRPr>
            </a:p>
          </p:txBody>
        </p:sp>
        <p:sp>
          <p:nvSpPr>
            <p:cNvPr id="9" name="object 5">
              <a:extLst>
                <a:ext uri="{FF2B5EF4-FFF2-40B4-BE49-F238E27FC236}">
                  <a16:creationId xmlns:a16="http://schemas.microsoft.com/office/drawing/2014/main" id="{15053ADB-E994-4B9E-AD95-93C1C6780AC7}"/>
                </a:ext>
              </a:extLst>
            </p:cNvPr>
            <p:cNvSpPr/>
            <p:nvPr/>
          </p:nvSpPr>
          <p:spPr>
            <a:xfrm>
              <a:off x="2563649" y="1723041"/>
              <a:ext cx="8519015" cy="3223951"/>
            </a:xfrm>
            <a:prstGeom prst="roundRect">
              <a:avLst>
                <a:gd name="adj" fmla="val 5494"/>
              </a:avLst>
            </a:prstGeom>
            <a:solidFill>
              <a:schemeClr val="bg1">
                <a:lumMod val="95000"/>
              </a:schemeClr>
            </a:solidFill>
          </p:spPr>
          <p:txBody>
            <a:bodyPr wrap="square" lIns="0" tIns="0" rIns="0" bIns="0" rtlCol="0"/>
            <a:lstStyle/>
            <a:p>
              <a:pPr lvl="0" defTabSz="914400" eaLnBrk="0" fontAlgn="base" hangingPunct="0">
                <a:spcBef>
                  <a:spcPct val="0"/>
                </a:spcBef>
                <a:spcAft>
                  <a:spcPct val="0"/>
                </a:spcAft>
              </a:pPr>
              <a:endParaRPr lang="en-US" altLang="en-US" dirty="0">
                <a:latin typeface="Source Code Pro"/>
              </a:endParaRPr>
            </a:p>
            <a:p>
              <a:pPr lvl="0" defTabSz="914400" eaLnBrk="0" fontAlgn="base" hangingPunct="0">
                <a:spcBef>
                  <a:spcPct val="0"/>
                </a:spcBef>
                <a:spcAft>
                  <a:spcPct val="0"/>
                </a:spcAft>
              </a:pPr>
              <a:r>
                <a:rPr lang="en-US" altLang="en-US" i="1" dirty="0">
                  <a:solidFill>
                    <a:srgbClr val="999988"/>
                  </a:solidFill>
                  <a:latin typeface="Source Code Pro"/>
                </a:rPr>
                <a:t># cv2.waitKey() accepts time in milliseconds. </a:t>
              </a:r>
            </a:p>
            <a:p>
              <a:pPr lvl="0" defTabSz="914400" eaLnBrk="0" fontAlgn="base" hangingPunct="0">
                <a:spcBef>
                  <a:spcPct val="0"/>
                </a:spcBef>
                <a:spcAft>
                  <a:spcPct val="0"/>
                </a:spcAft>
              </a:pPr>
              <a:r>
                <a:rPr lang="en-US" altLang="en-US" i="1" dirty="0">
                  <a:solidFill>
                    <a:srgbClr val="999988"/>
                  </a:solidFill>
                  <a:latin typeface="Source Code Pro"/>
                </a:rPr>
                <a:t># If you press any key in specified time, the program continues. </a:t>
              </a:r>
            </a:p>
            <a:p>
              <a:pPr lvl="0" defTabSz="914400" eaLnBrk="0" fontAlgn="base" hangingPunct="0">
                <a:spcBef>
                  <a:spcPct val="0"/>
                </a:spcBef>
                <a:spcAft>
                  <a:spcPct val="0"/>
                </a:spcAft>
              </a:pPr>
              <a:r>
                <a:rPr lang="en-US" altLang="en-US" i="1" dirty="0">
                  <a:solidFill>
                    <a:srgbClr val="999988"/>
                  </a:solidFill>
                  <a:latin typeface="Source Code Pro"/>
                </a:rPr>
                <a:t># If 0 is passed, it waits indefinitely for a key stroke.</a:t>
              </a:r>
              <a:endParaRPr lang="en-US" altLang="en-US" dirty="0">
                <a:latin typeface="Source Code Pro"/>
              </a:endParaRPr>
            </a:p>
            <a:p>
              <a:pPr defTabSz="914400" eaLnBrk="0" fontAlgn="base" hangingPunct="0">
                <a:spcBef>
                  <a:spcPct val="0"/>
                </a:spcBef>
                <a:spcAft>
                  <a:spcPct val="0"/>
                </a:spcAft>
              </a:pPr>
              <a:r>
                <a:rPr lang="en-US" altLang="en-US" i="1" dirty="0">
                  <a:solidFill>
                    <a:srgbClr val="999988"/>
                  </a:solidFill>
                  <a:latin typeface="Source Code Pro"/>
                </a:rPr>
                <a:t># cv2.destroyAllWindows() destroys all the windows we created. </a:t>
              </a:r>
            </a:p>
            <a:p>
              <a:pPr lvl="0" defTabSz="914400" eaLnBrk="0" fontAlgn="base" hangingPunct="0">
                <a:spcBef>
                  <a:spcPct val="0"/>
                </a:spcBef>
                <a:spcAft>
                  <a:spcPct val="0"/>
                </a:spcAft>
              </a:pPr>
              <a:endParaRPr lang="en-US" altLang="en-US" dirty="0">
                <a:latin typeface="Source Code Pro"/>
              </a:endParaRPr>
            </a:p>
            <a:p>
              <a:pPr lvl="0" defTabSz="914400" eaLnBrk="0" fontAlgn="base" hangingPunct="0">
                <a:spcBef>
                  <a:spcPct val="0"/>
                </a:spcBef>
                <a:spcAft>
                  <a:spcPct val="0"/>
                </a:spcAft>
              </a:pPr>
              <a:r>
                <a:rPr lang="en-US" altLang="en-US" dirty="0">
                  <a:latin typeface="Source Code Pro"/>
                </a:rPr>
                <a:t>cv2.imshow('image',</a:t>
              </a:r>
              <a:r>
                <a:rPr lang="en-US" altLang="en-US" dirty="0" err="1">
                  <a:latin typeface="Source Code Pro"/>
                </a:rPr>
                <a:t>img</a:t>
              </a:r>
              <a:r>
                <a:rPr lang="en-US" altLang="en-US" dirty="0">
                  <a:latin typeface="Source Code Pro"/>
                </a:rPr>
                <a:t>)</a:t>
              </a:r>
            </a:p>
            <a:p>
              <a:pPr lvl="0" defTabSz="914400" eaLnBrk="0" fontAlgn="base" hangingPunct="0">
                <a:spcBef>
                  <a:spcPct val="0"/>
                </a:spcBef>
                <a:spcAft>
                  <a:spcPct val="0"/>
                </a:spcAft>
              </a:pPr>
              <a:r>
                <a:rPr lang="en-US" altLang="en-US" dirty="0">
                  <a:latin typeface="Source Code Pro"/>
                </a:rPr>
                <a:t>cv2.waitKey(0)</a:t>
              </a:r>
            </a:p>
            <a:p>
              <a:pPr lvl="0" defTabSz="914400" eaLnBrk="0" fontAlgn="base" hangingPunct="0">
                <a:spcBef>
                  <a:spcPct val="0"/>
                </a:spcBef>
                <a:spcAft>
                  <a:spcPct val="0"/>
                </a:spcAft>
              </a:pPr>
              <a:r>
                <a:rPr lang="en-US" altLang="en-US" dirty="0">
                  <a:latin typeface="Source Code Pro"/>
                </a:rPr>
                <a:t>cv2.destroyAllWindows()</a:t>
              </a:r>
            </a:p>
            <a:p>
              <a:pPr lvl="0" defTabSz="914400" eaLnBrk="0" fontAlgn="base" hangingPunct="0">
                <a:spcBef>
                  <a:spcPct val="0"/>
                </a:spcBef>
                <a:spcAft>
                  <a:spcPct val="0"/>
                </a:spcAft>
              </a:pPr>
              <a:endParaRPr lang="en-US" altLang="en-US" i="1" dirty="0">
                <a:solidFill>
                  <a:srgbClr val="999988"/>
                </a:solidFill>
                <a:latin typeface="Source Code Pro"/>
              </a:endParaRPr>
            </a:p>
            <a:p>
              <a:pPr lvl="0" defTabSz="914400" eaLnBrk="0" fontAlgn="base" hangingPunct="0">
                <a:spcBef>
                  <a:spcPct val="0"/>
                </a:spcBef>
                <a:spcAft>
                  <a:spcPct val="0"/>
                </a:spcAft>
              </a:pPr>
              <a:endParaRPr lang="en-US" altLang="en-US" dirty="0">
                <a:latin typeface="Source Code Pro"/>
              </a:endParaRPr>
            </a:p>
          </p:txBody>
        </p:sp>
      </p:grpSp>
      <p:sp>
        <p:nvSpPr>
          <p:cNvPr id="10" name="Title 1">
            <a:extLst>
              <a:ext uri="{FF2B5EF4-FFF2-40B4-BE49-F238E27FC236}">
                <a16:creationId xmlns:a16="http://schemas.microsoft.com/office/drawing/2014/main" id="{D2501DDF-7E31-47C4-B732-C939CEE5F0BD}"/>
              </a:ext>
            </a:extLst>
          </p:cNvPr>
          <p:cNvSpPr txBox="1">
            <a:spLocks/>
          </p:cNvSpPr>
          <p:nvPr/>
        </p:nvSpPr>
        <p:spPr>
          <a:xfrm>
            <a:off x="1024127" y="169580"/>
            <a:ext cx="9720072" cy="60627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Calibri" panose="020F0502020204030204" pitchFamily="34" charset="0"/>
                <a:ea typeface="+mj-ea"/>
                <a:cs typeface="Calibri" panose="020F0502020204030204" pitchFamily="34" charset="0"/>
              </a:defRPr>
            </a:lvl1pPr>
          </a:lstStyle>
          <a:p>
            <a:r>
              <a:rPr lang="en-US" sz="3600" b="1" dirty="0">
                <a:solidFill>
                  <a:schemeClr val="bg1"/>
                </a:solidFill>
              </a:rPr>
              <a:t>Getting started with Images – Display an image</a:t>
            </a:r>
            <a:endParaRPr lang="en-IN" sz="3600" dirty="0">
              <a:solidFill>
                <a:schemeClr val="bg1"/>
              </a:solidFill>
            </a:endParaRPr>
          </a:p>
        </p:txBody>
      </p:sp>
    </p:spTree>
    <p:extLst>
      <p:ext uri="{BB962C8B-B14F-4D97-AF65-F5344CB8AC3E}">
        <p14:creationId xmlns:p14="http://schemas.microsoft.com/office/powerpoint/2010/main" val="55066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D66F-07CF-46CA-85D4-FC3366FF83F8}"/>
              </a:ext>
            </a:extLst>
          </p:cNvPr>
          <p:cNvSpPr>
            <a:spLocks noGrp="1"/>
          </p:cNvSpPr>
          <p:nvPr>
            <p:ph idx="1"/>
          </p:nvPr>
        </p:nvSpPr>
        <p:spPr>
          <a:xfrm>
            <a:off x="1024129" y="1260763"/>
            <a:ext cx="9720073" cy="1431637"/>
          </a:xfrm>
        </p:spPr>
        <p:txBody>
          <a:bodyPr/>
          <a:lstStyle/>
          <a:p>
            <a:r>
              <a:rPr lang="en-US" dirty="0"/>
              <a:t>Use the function </a:t>
            </a:r>
            <a:r>
              <a:rPr lang="en-US" b="1" dirty="0"/>
              <a:t>cv2.imwrite()</a:t>
            </a:r>
            <a:r>
              <a:rPr lang="en-US" dirty="0"/>
              <a:t> to save an image.</a:t>
            </a:r>
            <a:endParaRPr lang="en-IN" dirty="0"/>
          </a:p>
        </p:txBody>
      </p:sp>
      <p:grpSp>
        <p:nvGrpSpPr>
          <p:cNvPr id="7" name="Group 6">
            <a:extLst>
              <a:ext uri="{FF2B5EF4-FFF2-40B4-BE49-F238E27FC236}">
                <a16:creationId xmlns:a16="http://schemas.microsoft.com/office/drawing/2014/main" id="{C467D684-6F65-4E73-9981-33A42499D1DF}"/>
              </a:ext>
            </a:extLst>
          </p:cNvPr>
          <p:cNvGrpSpPr/>
          <p:nvPr/>
        </p:nvGrpSpPr>
        <p:grpSpPr>
          <a:xfrm>
            <a:off x="1024129" y="2948775"/>
            <a:ext cx="8712538" cy="2867025"/>
            <a:chOff x="2428683" y="1723041"/>
            <a:chExt cx="8653981" cy="3223951"/>
          </a:xfrm>
          <a:solidFill>
            <a:srgbClr val="0C466D"/>
          </a:solidFill>
        </p:grpSpPr>
        <p:sp>
          <p:nvSpPr>
            <p:cNvPr id="8" name="object 4">
              <a:extLst>
                <a:ext uri="{FF2B5EF4-FFF2-40B4-BE49-F238E27FC236}">
                  <a16:creationId xmlns:a16="http://schemas.microsoft.com/office/drawing/2014/main" id="{DA89E218-F004-4B31-B637-B4C373436708}"/>
                </a:ext>
              </a:extLst>
            </p:cNvPr>
            <p:cNvSpPr/>
            <p:nvPr/>
          </p:nvSpPr>
          <p:spPr>
            <a:xfrm>
              <a:off x="2428683" y="1756225"/>
              <a:ext cx="8387761" cy="3131918"/>
            </a:xfrm>
            <a:prstGeom prst="rect">
              <a:avLst/>
            </a:prstGeom>
            <a:grpFill/>
          </p:spPr>
          <p:txBody>
            <a:bodyPr wrap="square" lIns="0" tIns="0" rIns="0" bIns="0" rtlCol="0"/>
            <a:lstStyle/>
            <a:p>
              <a:endParaRPr sz="1092" dirty="0">
                <a:solidFill>
                  <a:srgbClr val="1CADE4"/>
                </a:solidFill>
              </a:endParaRPr>
            </a:p>
          </p:txBody>
        </p:sp>
        <p:sp>
          <p:nvSpPr>
            <p:cNvPr id="9" name="object 5">
              <a:extLst>
                <a:ext uri="{FF2B5EF4-FFF2-40B4-BE49-F238E27FC236}">
                  <a16:creationId xmlns:a16="http://schemas.microsoft.com/office/drawing/2014/main" id="{15053ADB-E994-4B9E-AD95-93C1C6780AC7}"/>
                </a:ext>
              </a:extLst>
            </p:cNvPr>
            <p:cNvSpPr/>
            <p:nvPr/>
          </p:nvSpPr>
          <p:spPr>
            <a:xfrm>
              <a:off x="2563649" y="1723041"/>
              <a:ext cx="8519015" cy="3223951"/>
            </a:xfrm>
            <a:prstGeom prst="roundRect">
              <a:avLst>
                <a:gd name="adj" fmla="val 5494"/>
              </a:avLst>
            </a:prstGeom>
            <a:solidFill>
              <a:schemeClr val="bg1">
                <a:lumMod val="95000"/>
              </a:schemeClr>
            </a:solidFill>
          </p:spPr>
          <p:txBody>
            <a:bodyPr wrap="square" lIns="0" tIns="0" rIns="0" bIns="0" rtlCol="0"/>
            <a:lstStyle/>
            <a:p>
              <a:pPr lvl="0" defTabSz="914400" eaLnBrk="0" fontAlgn="base" hangingPunct="0">
                <a:spcBef>
                  <a:spcPct val="0"/>
                </a:spcBef>
                <a:spcAft>
                  <a:spcPct val="0"/>
                </a:spcAft>
              </a:pPr>
              <a:endParaRPr lang="en-US" altLang="en-US" dirty="0">
                <a:latin typeface="Source Code Pro"/>
              </a:endParaRPr>
            </a:p>
            <a:p>
              <a:pPr lvl="0" defTabSz="914400" eaLnBrk="0" fontAlgn="base" hangingPunct="0">
                <a:spcBef>
                  <a:spcPct val="0"/>
                </a:spcBef>
                <a:spcAft>
                  <a:spcPct val="0"/>
                </a:spcAft>
              </a:pPr>
              <a:endParaRPr lang="en-US" altLang="en-US" i="1" dirty="0">
                <a:solidFill>
                  <a:srgbClr val="999988"/>
                </a:solidFill>
                <a:latin typeface="Source Code Pro"/>
              </a:endParaRPr>
            </a:p>
            <a:p>
              <a:pPr lvl="0" defTabSz="914400" eaLnBrk="0" fontAlgn="base" hangingPunct="0">
                <a:spcBef>
                  <a:spcPct val="0"/>
                </a:spcBef>
                <a:spcAft>
                  <a:spcPct val="0"/>
                </a:spcAft>
              </a:pPr>
              <a:r>
                <a:rPr lang="en-US" altLang="en-US" i="1" dirty="0">
                  <a:solidFill>
                    <a:srgbClr val="999988"/>
                  </a:solidFill>
                  <a:latin typeface="Source Code Pro"/>
                </a:rPr>
                <a:t># save an image in </a:t>
              </a:r>
              <a:r>
                <a:rPr lang="en-US" altLang="en-US" i="1" dirty="0" err="1">
                  <a:solidFill>
                    <a:srgbClr val="999988"/>
                  </a:solidFill>
                  <a:latin typeface="Source Code Pro"/>
                </a:rPr>
                <a:t>png</a:t>
              </a:r>
              <a:r>
                <a:rPr lang="en-US" altLang="en-US" i="1" dirty="0">
                  <a:solidFill>
                    <a:srgbClr val="999988"/>
                  </a:solidFill>
                  <a:latin typeface="Source Code Pro"/>
                </a:rPr>
                <a:t> format, you can also use other format</a:t>
              </a:r>
              <a:r>
                <a:rPr lang="en-US" altLang="en-US" dirty="0">
                  <a:latin typeface="Source Code Pro"/>
                </a:rPr>
                <a:t> </a:t>
              </a:r>
            </a:p>
            <a:p>
              <a:pPr lvl="0" defTabSz="914400" eaLnBrk="0" fontAlgn="base" hangingPunct="0">
                <a:spcBef>
                  <a:spcPct val="0"/>
                </a:spcBef>
                <a:spcAft>
                  <a:spcPct val="0"/>
                </a:spcAft>
              </a:pPr>
              <a:r>
                <a:rPr lang="en-US" altLang="en-US" dirty="0">
                  <a:latin typeface="Source Code Pro"/>
                </a:rPr>
                <a:t>cv2.imwrite('messigray.</a:t>
              </a:r>
              <a:r>
                <a:rPr lang="en-US" altLang="en-US" dirty="0" err="1">
                  <a:latin typeface="Source Code Pro"/>
                </a:rPr>
                <a:t>png</a:t>
              </a:r>
              <a:r>
                <a:rPr lang="en-US" altLang="en-US" dirty="0">
                  <a:latin typeface="Source Code Pro"/>
                </a:rPr>
                <a:t>',</a:t>
              </a:r>
              <a:r>
                <a:rPr lang="en-US" altLang="en-US" dirty="0" err="1">
                  <a:latin typeface="Source Code Pro"/>
                </a:rPr>
                <a:t>img</a:t>
              </a:r>
              <a:r>
                <a:rPr lang="en-US" altLang="en-US" dirty="0">
                  <a:latin typeface="Source Code Pro"/>
                </a:rPr>
                <a:t>)</a:t>
              </a:r>
            </a:p>
            <a:p>
              <a:pPr lvl="0" defTabSz="914400" eaLnBrk="0" fontAlgn="base" hangingPunct="0">
                <a:spcBef>
                  <a:spcPct val="0"/>
                </a:spcBef>
                <a:spcAft>
                  <a:spcPct val="0"/>
                </a:spcAft>
              </a:pPr>
              <a:endParaRPr lang="en-US" altLang="en-US" dirty="0">
                <a:latin typeface="Source Code Pro"/>
              </a:endParaRPr>
            </a:p>
            <a:p>
              <a:pPr defTabSz="914400" eaLnBrk="0" fontAlgn="base" hangingPunct="0">
                <a:spcBef>
                  <a:spcPct val="0"/>
                </a:spcBef>
                <a:spcAft>
                  <a:spcPct val="0"/>
                </a:spcAft>
              </a:pPr>
              <a:endParaRPr lang="en-US" altLang="en-US" i="1" dirty="0">
                <a:solidFill>
                  <a:srgbClr val="999988"/>
                </a:solidFill>
                <a:latin typeface="Source Code Pro"/>
              </a:endParaRPr>
            </a:p>
            <a:p>
              <a:pPr lvl="0" defTabSz="914400" eaLnBrk="0" fontAlgn="base" hangingPunct="0">
                <a:spcBef>
                  <a:spcPct val="0"/>
                </a:spcBef>
                <a:spcAft>
                  <a:spcPct val="0"/>
                </a:spcAft>
              </a:pPr>
              <a:endParaRPr lang="en-US" altLang="en-US" dirty="0">
                <a:latin typeface="Source Code Pro"/>
              </a:endParaRPr>
            </a:p>
          </p:txBody>
        </p:sp>
      </p:grpSp>
      <p:sp>
        <p:nvSpPr>
          <p:cNvPr id="10" name="Title 1">
            <a:extLst>
              <a:ext uri="{FF2B5EF4-FFF2-40B4-BE49-F238E27FC236}">
                <a16:creationId xmlns:a16="http://schemas.microsoft.com/office/drawing/2014/main" id="{CF583978-5766-472E-90FC-A5A51E8F700E}"/>
              </a:ext>
            </a:extLst>
          </p:cNvPr>
          <p:cNvSpPr txBox="1">
            <a:spLocks/>
          </p:cNvSpPr>
          <p:nvPr/>
        </p:nvSpPr>
        <p:spPr>
          <a:xfrm>
            <a:off x="1024127" y="169580"/>
            <a:ext cx="9720072" cy="60627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Calibri" panose="020F0502020204030204" pitchFamily="34" charset="0"/>
                <a:ea typeface="+mj-ea"/>
                <a:cs typeface="Calibri" panose="020F0502020204030204" pitchFamily="34" charset="0"/>
              </a:defRPr>
            </a:lvl1pPr>
          </a:lstStyle>
          <a:p>
            <a:r>
              <a:rPr lang="en-US" sz="3600" b="1" dirty="0">
                <a:solidFill>
                  <a:schemeClr val="bg1"/>
                </a:solidFill>
              </a:rPr>
              <a:t>Getting started with Images – Write an image</a:t>
            </a:r>
            <a:endParaRPr lang="en-IN" sz="3600" dirty="0">
              <a:solidFill>
                <a:schemeClr val="bg1"/>
              </a:solidFill>
            </a:endParaRPr>
          </a:p>
        </p:txBody>
      </p:sp>
    </p:spTree>
    <p:extLst>
      <p:ext uri="{BB962C8B-B14F-4D97-AF65-F5344CB8AC3E}">
        <p14:creationId xmlns:p14="http://schemas.microsoft.com/office/powerpoint/2010/main" val="29300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D66F-07CF-46CA-85D4-FC3366FF83F8}"/>
              </a:ext>
            </a:extLst>
          </p:cNvPr>
          <p:cNvSpPr>
            <a:spLocks noGrp="1"/>
          </p:cNvSpPr>
          <p:nvPr>
            <p:ph idx="1"/>
          </p:nvPr>
        </p:nvSpPr>
        <p:spPr>
          <a:xfrm>
            <a:off x="1024129" y="1260763"/>
            <a:ext cx="9720073" cy="1431637"/>
          </a:xfrm>
        </p:spPr>
        <p:txBody>
          <a:bodyPr/>
          <a:lstStyle/>
          <a:p>
            <a:r>
              <a:rPr lang="en-US" dirty="0"/>
              <a:t>Use the function </a:t>
            </a:r>
            <a:r>
              <a:rPr lang="en-US" b="1" dirty="0"/>
              <a:t>cv2.imread()</a:t>
            </a:r>
            <a:r>
              <a:rPr lang="en-US" dirty="0"/>
              <a:t> to read an image. The image should be in the working directory or a full path of image should be given.</a:t>
            </a:r>
            <a:endParaRPr lang="en-IN" dirty="0"/>
          </a:p>
        </p:txBody>
      </p:sp>
      <p:grpSp>
        <p:nvGrpSpPr>
          <p:cNvPr id="7" name="Group 6">
            <a:extLst>
              <a:ext uri="{FF2B5EF4-FFF2-40B4-BE49-F238E27FC236}">
                <a16:creationId xmlns:a16="http://schemas.microsoft.com/office/drawing/2014/main" id="{C467D684-6F65-4E73-9981-33A42499D1DF}"/>
              </a:ext>
            </a:extLst>
          </p:cNvPr>
          <p:cNvGrpSpPr/>
          <p:nvPr/>
        </p:nvGrpSpPr>
        <p:grpSpPr>
          <a:xfrm>
            <a:off x="1024129" y="2948775"/>
            <a:ext cx="8729471" cy="2867025"/>
            <a:chOff x="2428683" y="1723041"/>
            <a:chExt cx="8653981" cy="3223951"/>
          </a:xfrm>
          <a:solidFill>
            <a:srgbClr val="0C466D"/>
          </a:solidFill>
        </p:grpSpPr>
        <p:sp>
          <p:nvSpPr>
            <p:cNvPr id="8" name="object 4">
              <a:extLst>
                <a:ext uri="{FF2B5EF4-FFF2-40B4-BE49-F238E27FC236}">
                  <a16:creationId xmlns:a16="http://schemas.microsoft.com/office/drawing/2014/main" id="{DA89E218-F004-4B31-B637-B4C373436708}"/>
                </a:ext>
              </a:extLst>
            </p:cNvPr>
            <p:cNvSpPr/>
            <p:nvPr/>
          </p:nvSpPr>
          <p:spPr>
            <a:xfrm>
              <a:off x="2428683" y="1756225"/>
              <a:ext cx="8387761" cy="3131918"/>
            </a:xfrm>
            <a:prstGeom prst="rect">
              <a:avLst/>
            </a:prstGeom>
            <a:grpFill/>
          </p:spPr>
          <p:txBody>
            <a:bodyPr wrap="square" lIns="0" tIns="0" rIns="0" bIns="0" rtlCol="0"/>
            <a:lstStyle/>
            <a:p>
              <a:endParaRPr sz="1092" dirty="0">
                <a:solidFill>
                  <a:srgbClr val="1CADE4"/>
                </a:solidFill>
              </a:endParaRPr>
            </a:p>
          </p:txBody>
        </p:sp>
        <p:sp>
          <p:nvSpPr>
            <p:cNvPr id="9" name="object 5">
              <a:extLst>
                <a:ext uri="{FF2B5EF4-FFF2-40B4-BE49-F238E27FC236}">
                  <a16:creationId xmlns:a16="http://schemas.microsoft.com/office/drawing/2014/main" id="{15053ADB-E994-4B9E-AD95-93C1C6780AC7}"/>
                </a:ext>
              </a:extLst>
            </p:cNvPr>
            <p:cNvSpPr/>
            <p:nvPr/>
          </p:nvSpPr>
          <p:spPr>
            <a:xfrm>
              <a:off x="2563649" y="1723041"/>
              <a:ext cx="8519015" cy="3223951"/>
            </a:xfrm>
            <a:prstGeom prst="roundRect">
              <a:avLst>
                <a:gd name="adj" fmla="val 5494"/>
              </a:avLst>
            </a:prstGeom>
            <a:solidFill>
              <a:schemeClr val="bg1">
                <a:lumMod val="95000"/>
              </a:schemeClr>
            </a:solidFill>
          </p:spPr>
          <p:txBody>
            <a:bodyPr wrap="square" lIns="0" tIns="0" rIns="0" bIns="0" rtlCol="0"/>
            <a:lstStyle/>
            <a:p>
              <a:pPr lvl="0" defTabSz="914400" eaLnBrk="0" fontAlgn="base" hangingPunct="0">
                <a:spcBef>
                  <a:spcPct val="0"/>
                </a:spcBef>
                <a:spcAft>
                  <a:spcPct val="0"/>
                </a:spcAft>
              </a:pPr>
              <a:r>
                <a:rPr lang="en-US" altLang="en-US">
                  <a:latin typeface="Source Code Pro"/>
                </a:rPr>
                <a:t>import </a:t>
              </a:r>
              <a:r>
                <a:rPr lang="en-US" altLang="en-US" dirty="0">
                  <a:latin typeface="Source Code Pro"/>
                </a:rPr>
                <a:t>cv2</a:t>
              </a:r>
            </a:p>
            <a:p>
              <a:pPr lvl="0" defTabSz="914400" eaLnBrk="0" fontAlgn="base" hangingPunct="0">
                <a:spcBef>
                  <a:spcPct val="0"/>
                </a:spcBef>
                <a:spcAft>
                  <a:spcPct val="0"/>
                </a:spcAft>
              </a:pPr>
              <a:r>
                <a:rPr lang="en-US" altLang="en-US" dirty="0">
                  <a:latin typeface="Source Code Pro"/>
                </a:rPr>
                <a:t>from matplotlib import </a:t>
              </a:r>
              <a:r>
                <a:rPr lang="en-US" altLang="en-US" dirty="0" err="1">
                  <a:latin typeface="Source Code Pro"/>
                </a:rPr>
                <a:t>pyplot</a:t>
              </a:r>
              <a:r>
                <a:rPr lang="en-US" altLang="en-US" dirty="0">
                  <a:latin typeface="Source Code Pro"/>
                </a:rPr>
                <a:t> as </a:t>
              </a:r>
              <a:r>
                <a:rPr lang="en-US" altLang="en-US" dirty="0" err="1">
                  <a:latin typeface="Source Code Pro"/>
                </a:rPr>
                <a:t>plt</a:t>
              </a:r>
              <a:endParaRPr lang="en-US" altLang="en-US" dirty="0">
                <a:latin typeface="Source Code Pro"/>
              </a:endParaRPr>
            </a:p>
            <a:p>
              <a:pPr lvl="0" defTabSz="914400" eaLnBrk="0" fontAlgn="base" hangingPunct="0">
                <a:spcBef>
                  <a:spcPct val="0"/>
                </a:spcBef>
                <a:spcAft>
                  <a:spcPct val="0"/>
                </a:spcAft>
              </a:pPr>
              <a:endParaRPr lang="en-US" altLang="en-US" dirty="0">
                <a:latin typeface="Source Code Pro"/>
              </a:endParaRPr>
            </a:p>
            <a:p>
              <a:pPr lvl="0" defTabSz="914400" eaLnBrk="0" fontAlgn="base" hangingPunct="0">
                <a:spcBef>
                  <a:spcPct val="0"/>
                </a:spcBef>
                <a:spcAft>
                  <a:spcPct val="0"/>
                </a:spcAft>
              </a:pPr>
              <a:r>
                <a:rPr lang="en-US" altLang="en-US" i="1" dirty="0">
                  <a:solidFill>
                    <a:srgbClr val="999988"/>
                  </a:solidFill>
                  <a:latin typeface="Source Code Pro"/>
                </a:rPr>
                <a:t># Load an color image in grayscale</a:t>
              </a:r>
              <a:r>
                <a:rPr lang="en-US" altLang="en-US" dirty="0">
                  <a:latin typeface="Source Code Pro"/>
                </a:rPr>
                <a:t> </a:t>
              </a:r>
            </a:p>
            <a:p>
              <a:pPr lvl="0" defTabSz="914400" eaLnBrk="0" fontAlgn="base" hangingPunct="0">
                <a:spcBef>
                  <a:spcPct val="0"/>
                </a:spcBef>
                <a:spcAft>
                  <a:spcPct val="0"/>
                </a:spcAft>
              </a:pPr>
              <a:r>
                <a:rPr lang="en-US" altLang="en-US" dirty="0" err="1">
                  <a:latin typeface="Source Code Pro"/>
                </a:rPr>
                <a:t>img</a:t>
              </a:r>
              <a:r>
                <a:rPr lang="en-US" altLang="en-US" dirty="0">
                  <a:latin typeface="Source Code Pro"/>
                </a:rPr>
                <a:t> = cv2.imread('messi5.jpg’,0)</a:t>
              </a:r>
            </a:p>
            <a:p>
              <a:pPr lvl="0" defTabSz="914400" eaLnBrk="0" fontAlgn="base" hangingPunct="0">
                <a:spcBef>
                  <a:spcPct val="0"/>
                </a:spcBef>
                <a:spcAft>
                  <a:spcPct val="0"/>
                </a:spcAft>
              </a:pPr>
              <a:r>
                <a:rPr lang="en-US" altLang="en-US" dirty="0" err="1">
                  <a:latin typeface="Source Code Pro"/>
                </a:rPr>
                <a:t>plt.imshow</a:t>
              </a:r>
              <a:r>
                <a:rPr lang="en-US" altLang="en-US" dirty="0">
                  <a:latin typeface="Source Code Pro"/>
                </a:rPr>
                <a:t>(</a:t>
              </a:r>
              <a:r>
                <a:rPr lang="en-US" altLang="en-US" dirty="0" err="1">
                  <a:latin typeface="Source Code Pro"/>
                </a:rPr>
                <a:t>img</a:t>
              </a:r>
              <a:r>
                <a:rPr lang="en-US" altLang="en-US" dirty="0">
                  <a:latin typeface="Source Code Pro"/>
                </a:rPr>
                <a:t>, </a:t>
              </a:r>
              <a:r>
                <a:rPr lang="en-US" altLang="en-US" dirty="0" err="1">
                  <a:latin typeface="Source Code Pro"/>
                </a:rPr>
                <a:t>cmap</a:t>
              </a:r>
              <a:r>
                <a:rPr lang="en-US" altLang="en-US" dirty="0">
                  <a:latin typeface="Source Code Pro"/>
                </a:rPr>
                <a:t> = 'gray', interpolation = 'bicubic’)</a:t>
              </a:r>
            </a:p>
            <a:p>
              <a:pPr lvl="0" defTabSz="914400" eaLnBrk="0" fontAlgn="base" hangingPunct="0">
                <a:spcBef>
                  <a:spcPct val="0"/>
                </a:spcBef>
                <a:spcAft>
                  <a:spcPct val="0"/>
                </a:spcAft>
              </a:pPr>
              <a:r>
                <a:rPr lang="en-US" altLang="en-US" i="1" dirty="0">
                  <a:solidFill>
                    <a:srgbClr val="999988"/>
                  </a:solidFill>
                  <a:latin typeface="Source Code Pro"/>
                </a:rPr>
                <a:t># to hide tick values on X and Y axis</a:t>
              </a:r>
              <a:endParaRPr lang="en-US" altLang="en-US" dirty="0">
                <a:latin typeface="Source Code Pro"/>
              </a:endParaRPr>
            </a:p>
            <a:p>
              <a:pPr lvl="0" defTabSz="914400" eaLnBrk="0" fontAlgn="base" hangingPunct="0">
                <a:spcBef>
                  <a:spcPct val="0"/>
                </a:spcBef>
                <a:spcAft>
                  <a:spcPct val="0"/>
                </a:spcAft>
              </a:pPr>
              <a:r>
                <a:rPr lang="en-US" altLang="en-US" dirty="0" err="1">
                  <a:latin typeface="Source Code Pro"/>
                </a:rPr>
                <a:t>plt.xticks</a:t>
              </a:r>
              <a:r>
                <a:rPr lang="en-US" altLang="en-US" dirty="0">
                  <a:latin typeface="Source Code Pro"/>
                </a:rPr>
                <a:t>([]), </a:t>
              </a:r>
              <a:r>
                <a:rPr lang="en-US" altLang="en-US" dirty="0" err="1">
                  <a:latin typeface="Source Code Pro"/>
                </a:rPr>
                <a:t>plt.yticks</a:t>
              </a:r>
              <a:r>
                <a:rPr lang="en-US" altLang="en-US" dirty="0">
                  <a:latin typeface="Source Code Pro"/>
                </a:rPr>
                <a:t>([])</a:t>
              </a:r>
              <a:endParaRPr lang="en-US" altLang="en-US" i="1" dirty="0">
                <a:solidFill>
                  <a:srgbClr val="999988"/>
                </a:solidFill>
                <a:latin typeface="Source Code Pro"/>
              </a:endParaRPr>
            </a:p>
            <a:p>
              <a:pPr lvl="0" defTabSz="914400" eaLnBrk="0" fontAlgn="base" hangingPunct="0">
                <a:spcBef>
                  <a:spcPct val="0"/>
                </a:spcBef>
                <a:spcAft>
                  <a:spcPct val="0"/>
                </a:spcAft>
              </a:pPr>
              <a:r>
                <a:rPr lang="en-US" altLang="en-US" dirty="0" err="1">
                  <a:latin typeface="Source Code Pro"/>
                </a:rPr>
                <a:t>plt.show</a:t>
              </a:r>
              <a:r>
                <a:rPr lang="en-US" altLang="en-US" dirty="0">
                  <a:latin typeface="Source Code Pro"/>
                </a:rPr>
                <a:t>()</a:t>
              </a:r>
            </a:p>
            <a:p>
              <a:pPr lvl="0" defTabSz="914400" eaLnBrk="0" fontAlgn="base" hangingPunct="0">
                <a:spcBef>
                  <a:spcPct val="0"/>
                </a:spcBef>
                <a:spcAft>
                  <a:spcPct val="0"/>
                </a:spcAft>
              </a:pPr>
              <a:endParaRPr lang="en-US" altLang="en-US" dirty="0">
                <a:latin typeface="Source Code Pro"/>
              </a:endParaRPr>
            </a:p>
            <a:p>
              <a:pPr lvl="0" defTabSz="914400" eaLnBrk="0" fontAlgn="base" hangingPunct="0">
                <a:spcBef>
                  <a:spcPct val="0"/>
                </a:spcBef>
                <a:spcAft>
                  <a:spcPct val="0"/>
                </a:spcAft>
              </a:pPr>
              <a:endParaRPr lang="en-US" altLang="en-US" dirty="0">
                <a:latin typeface="Source Code Pro"/>
              </a:endParaRPr>
            </a:p>
          </p:txBody>
        </p:sp>
      </p:grpSp>
      <p:sp>
        <p:nvSpPr>
          <p:cNvPr id="10" name="Title 1">
            <a:extLst>
              <a:ext uri="{FF2B5EF4-FFF2-40B4-BE49-F238E27FC236}">
                <a16:creationId xmlns:a16="http://schemas.microsoft.com/office/drawing/2014/main" id="{F3B42F73-6AD8-413E-AACA-9DE12641AA76}"/>
              </a:ext>
            </a:extLst>
          </p:cNvPr>
          <p:cNvSpPr txBox="1">
            <a:spLocks/>
          </p:cNvSpPr>
          <p:nvPr/>
        </p:nvSpPr>
        <p:spPr>
          <a:xfrm>
            <a:off x="1024127" y="169580"/>
            <a:ext cx="9720072" cy="606275"/>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Calibri" panose="020F0502020204030204" pitchFamily="34" charset="0"/>
                <a:ea typeface="+mj-ea"/>
                <a:cs typeface="Calibri" panose="020F0502020204030204" pitchFamily="34" charset="0"/>
              </a:defRPr>
            </a:lvl1pPr>
          </a:lstStyle>
          <a:p>
            <a:r>
              <a:rPr lang="en-US" sz="3600" b="1" dirty="0">
                <a:solidFill>
                  <a:schemeClr val="bg1"/>
                </a:solidFill>
              </a:rPr>
              <a:t>Getting started with Images – Using Matplotlib</a:t>
            </a:r>
            <a:endParaRPr lang="en-IN" sz="3600" dirty="0">
              <a:solidFill>
                <a:schemeClr val="bg1"/>
              </a:solidFill>
            </a:endParaRPr>
          </a:p>
        </p:txBody>
      </p:sp>
    </p:spTree>
    <p:extLst>
      <p:ext uri="{BB962C8B-B14F-4D97-AF65-F5344CB8AC3E}">
        <p14:creationId xmlns:p14="http://schemas.microsoft.com/office/powerpoint/2010/main" val="1211481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4E087-2FCE-4E76-9B40-3AFB78D435A2}"/>
              </a:ext>
            </a:extLst>
          </p:cNvPr>
          <p:cNvSpPr>
            <a:spLocks noGrp="1"/>
          </p:cNvSpPr>
          <p:nvPr>
            <p:ph type="title"/>
          </p:nvPr>
        </p:nvSpPr>
        <p:spPr/>
        <p:txBody>
          <a:bodyPr/>
          <a:lstStyle/>
          <a:p>
            <a:r>
              <a:rPr lang="en-IN" dirty="0">
                <a:solidFill>
                  <a:schemeClr val="bg1"/>
                </a:solidFill>
              </a:rPr>
              <a:t>Goals of computer vision</a:t>
            </a:r>
            <a:endParaRPr lang="en-IN" dirty="0"/>
          </a:p>
        </p:txBody>
      </p:sp>
      <p:pic>
        <p:nvPicPr>
          <p:cNvPr id="4" name="Content Placeholder 5">
            <a:extLst>
              <a:ext uri="{FF2B5EF4-FFF2-40B4-BE49-F238E27FC236}">
                <a16:creationId xmlns:a16="http://schemas.microsoft.com/office/drawing/2014/main" id="{1095D34E-BA9B-4A4C-835C-9CC9136A4734}"/>
              </a:ext>
            </a:extLst>
          </p:cNvPr>
          <p:cNvPicPr>
            <a:picLocks noGrp="1" noChangeAspect="1"/>
          </p:cNvPicPr>
          <p:nvPr>
            <p:ph idx="1"/>
          </p:nvPr>
        </p:nvPicPr>
        <p:blipFill>
          <a:blip r:embed="rId2"/>
          <a:stretch>
            <a:fillRect/>
          </a:stretch>
        </p:blipFill>
        <p:spPr>
          <a:xfrm>
            <a:off x="783480" y="1030559"/>
            <a:ext cx="11215720" cy="5221960"/>
          </a:xfrm>
          <a:prstGeom prst="rect">
            <a:avLst/>
          </a:prstGeom>
        </p:spPr>
      </p:pic>
    </p:spTree>
    <p:extLst>
      <p:ext uri="{BB962C8B-B14F-4D97-AF65-F5344CB8AC3E}">
        <p14:creationId xmlns:p14="http://schemas.microsoft.com/office/powerpoint/2010/main" val="397664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55004-24F1-4A6E-B7B4-A9AA76E12FA1}"/>
              </a:ext>
            </a:extLst>
          </p:cNvPr>
          <p:cNvSpPr>
            <a:spLocks noGrp="1"/>
          </p:cNvSpPr>
          <p:nvPr>
            <p:ph type="title"/>
          </p:nvPr>
        </p:nvSpPr>
        <p:spPr/>
        <p:txBody>
          <a:bodyPr>
            <a:normAutofit fontScale="90000"/>
          </a:bodyPr>
          <a:lstStyle/>
          <a:p>
            <a:r>
              <a:rPr lang="en-US" dirty="0"/>
              <a:t>WHY DO WE NEED COMPUTER VISION?</a:t>
            </a:r>
            <a:endParaRPr lang="en-IN" dirty="0"/>
          </a:p>
        </p:txBody>
      </p:sp>
      <p:pic>
        <p:nvPicPr>
          <p:cNvPr id="4" name="Content Placeholder 3">
            <a:extLst>
              <a:ext uri="{FF2B5EF4-FFF2-40B4-BE49-F238E27FC236}">
                <a16:creationId xmlns:a16="http://schemas.microsoft.com/office/drawing/2014/main" id="{65B4FFAE-17ED-461B-B354-EA99538F6F62}"/>
              </a:ext>
            </a:extLst>
          </p:cNvPr>
          <p:cNvPicPr>
            <a:picLocks noGrp="1" noChangeAspect="1"/>
          </p:cNvPicPr>
          <p:nvPr>
            <p:ph idx="1"/>
          </p:nvPr>
        </p:nvPicPr>
        <p:blipFill>
          <a:blip r:embed="rId2"/>
          <a:stretch>
            <a:fillRect/>
          </a:stretch>
        </p:blipFill>
        <p:spPr>
          <a:xfrm>
            <a:off x="1293418" y="1093632"/>
            <a:ext cx="9134997" cy="3811610"/>
          </a:xfrm>
          <a:prstGeom prst="rect">
            <a:avLst/>
          </a:prstGeom>
        </p:spPr>
      </p:pic>
      <p:sp>
        <p:nvSpPr>
          <p:cNvPr id="6" name="TextBox 5">
            <a:extLst>
              <a:ext uri="{FF2B5EF4-FFF2-40B4-BE49-F238E27FC236}">
                <a16:creationId xmlns:a16="http://schemas.microsoft.com/office/drawing/2014/main" id="{3F9021B4-33E0-4B4E-872F-2B9828C18A62}"/>
              </a:ext>
            </a:extLst>
          </p:cNvPr>
          <p:cNvSpPr txBox="1"/>
          <p:nvPr/>
        </p:nvSpPr>
        <p:spPr>
          <a:xfrm>
            <a:off x="3012989" y="5189829"/>
            <a:ext cx="6166022" cy="830997"/>
          </a:xfrm>
          <a:prstGeom prst="rect">
            <a:avLst/>
          </a:prstGeom>
          <a:noFill/>
        </p:spPr>
        <p:txBody>
          <a:bodyPr wrap="square">
            <a:spAutoFit/>
          </a:bodyPr>
          <a:lstStyle/>
          <a:p>
            <a:pPr algn="ctr"/>
            <a:r>
              <a:rPr lang="en-US" sz="2400" dirty="0"/>
              <a:t>Photos and videos are becoming an integral part of human life</a:t>
            </a:r>
            <a:endParaRPr lang="en-IN" sz="2400" dirty="0"/>
          </a:p>
        </p:txBody>
      </p:sp>
    </p:spTree>
    <p:extLst>
      <p:ext uri="{BB962C8B-B14F-4D97-AF65-F5344CB8AC3E}">
        <p14:creationId xmlns:p14="http://schemas.microsoft.com/office/powerpoint/2010/main" val="3743488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332A-95AC-4D9F-9B9D-3E050B0D023B}"/>
              </a:ext>
            </a:extLst>
          </p:cNvPr>
          <p:cNvSpPr>
            <a:spLocks noGrp="1"/>
          </p:cNvSpPr>
          <p:nvPr>
            <p:ph type="title"/>
          </p:nvPr>
        </p:nvSpPr>
        <p:spPr/>
        <p:txBody>
          <a:bodyPr/>
          <a:lstStyle/>
          <a:p>
            <a:r>
              <a:rPr lang="en-IN"/>
              <a:t>IMAGES ARE PLAIN NUMBERS</a:t>
            </a:r>
            <a:endParaRPr lang="en-IN" dirty="0"/>
          </a:p>
        </p:txBody>
      </p:sp>
      <p:pic>
        <p:nvPicPr>
          <p:cNvPr id="4" name="Content Placeholder 3">
            <a:extLst>
              <a:ext uri="{FF2B5EF4-FFF2-40B4-BE49-F238E27FC236}">
                <a16:creationId xmlns:a16="http://schemas.microsoft.com/office/drawing/2014/main" id="{532F23E6-4BF8-484F-B460-D3749AED60C8}"/>
              </a:ext>
            </a:extLst>
          </p:cNvPr>
          <p:cNvPicPr>
            <a:picLocks noGrp="1" noChangeAspect="1"/>
          </p:cNvPicPr>
          <p:nvPr>
            <p:ph idx="1"/>
          </p:nvPr>
        </p:nvPicPr>
        <p:blipFill>
          <a:blip r:embed="rId2"/>
          <a:stretch>
            <a:fillRect/>
          </a:stretch>
        </p:blipFill>
        <p:spPr>
          <a:xfrm>
            <a:off x="2085423" y="960402"/>
            <a:ext cx="6175082" cy="4887768"/>
          </a:xfrm>
          <a:prstGeom prst="rect">
            <a:avLst/>
          </a:prstGeom>
        </p:spPr>
      </p:pic>
      <p:sp>
        <p:nvSpPr>
          <p:cNvPr id="6" name="TextBox 5">
            <a:extLst>
              <a:ext uri="{FF2B5EF4-FFF2-40B4-BE49-F238E27FC236}">
                <a16:creationId xmlns:a16="http://schemas.microsoft.com/office/drawing/2014/main" id="{FA0EFFBE-2BBD-477B-A8C9-363895FE47E6}"/>
              </a:ext>
            </a:extLst>
          </p:cNvPr>
          <p:cNvSpPr txBox="1"/>
          <p:nvPr/>
        </p:nvSpPr>
        <p:spPr>
          <a:xfrm>
            <a:off x="1490134" y="5584028"/>
            <a:ext cx="9211732" cy="830997"/>
          </a:xfrm>
          <a:prstGeom prst="rect">
            <a:avLst/>
          </a:prstGeom>
          <a:noFill/>
        </p:spPr>
        <p:txBody>
          <a:bodyPr wrap="square">
            <a:spAutoFit/>
          </a:bodyPr>
          <a:lstStyle/>
          <a:p>
            <a:pPr algn="ctr"/>
            <a:r>
              <a:rPr lang="en-US" sz="2400" dirty="0"/>
              <a:t>Images are three dimensional array of numbers known as pixels, but these do not carry any meaning in themselves.</a:t>
            </a:r>
            <a:endParaRPr lang="en-IN" sz="2400" dirty="0"/>
          </a:p>
        </p:txBody>
      </p:sp>
    </p:spTree>
    <p:extLst>
      <p:ext uri="{BB962C8B-B14F-4D97-AF65-F5344CB8AC3E}">
        <p14:creationId xmlns:p14="http://schemas.microsoft.com/office/powerpoint/2010/main" val="1072437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86B66-E2E6-432C-BB70-DA36919B4707}"/>
              </a:ext>
            </a:extLst>
          </p:cNvPr>
          <p:cNvSpPr>
            <a:spLocks noGrp="1"/>
          </p:cNvSpPr>
          <p:nvPr>
            <p:ph type="title"/>
          </p:nvPr>
        </p:nvSpPr>
        <p:spPr/>
        <p:txBody>
          <a:bodyPr/>
          <a:lstStyle/>
          <a:p>
            <a:r>
              <a:rPr lang="en-US" dirty="0"/>
              <a:t>HOW DOES COMPUTER VISION WORK?</a:t>
            </a:r>
            <a:endParaRPr lang="en-IN" dirty="0"/>
          </a:p>
        </p:txBody>
      </p:sp>
      <p:pic>
        <p:nvPicPr>
          <p:cNvPr id="4" name="Content Placeholder 3">
            <a:extLst>
              <a:ext uri="{FF2B5EF4-FFF2-40B4-BE49-F238E27FC236}">
                <a16:creationId xmlns:a16="http://schemas.microsoft.com/office/drawing/2014/main" id="{00D45242-7C22-4E00-82B7-6C0A0E2303E7}"/>
              </a:ext>
            </a:extLst>
          </p:cNvPr>
          <p:cNvPicPr>
            <a:picLocks noGrp="1" noChangeAspect="1"/>
          </p:cNvPicPr>
          <p:nvPr>
            <p:ph idx="1"/>
          </p:nvPr>
        </p:nvPicPr>
        <p:blipFill>
          <a:blip r:embed="rId2"/>
          <a:stretch>
            <a:fillRect/>
          </a:stretch>
        </p:blipFill>
        <p:spPr>
          <a:xfrm>
            <a:off x="1460136" y="1470640"/>
            <a:ext cx="8855190" cy="3916720"/>
          </a:xfrm>
          <a:prstGeom prst="rect">
            <a:avLst/>
          </a:prstGeom>
        </p:spPr>
      </p:pic>
    </p:spTree>
    <p:extLst>
      <p:ext uri="{BB962C8B-B14F-4D97-AF65-F5344CB8AC3E}">
        <p14:creationId xmlns:p14="http://schemas.microsoft.com/office/powerpoint/2010/main" val="4267557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76ED6-686C-4CDF-AD84-4596A0744D13}"/>
              </a:ext>
            </a:extLst>
          </p:cNvPr>
          <p:cNvSpPr>
            <a:spLocks noGrp="1"/>
          </p:cNvSpPr>
          <p:nvPr>
            <p:ph type="title"/>
          </p:nvPr>
        </p:nvSpPr>
        <p:spPr/>
        <p:txBody>
          <a:bodyPr/>
          <a:lstStyle/>
          <a:p>
            <a:r>
              <a:rPr lang="en-IN" dirty="0"/>
              <a:t>COMPUTER VISION WORK FLOW</a:t>
            </a:r>
          </a:p>
        </p:txBody>
      </p:sp>
      <p:pic>
        <p:nvPicPr>
          <p:cNvPr id="4" name="Content Placeholder 3">
            <a:extLst>
              <a:ext uri="{FF2B5EF4-FFF2-40B4-BE49-F238E27FC236}">
                <a16:creationId xmlns:a16="http://schemas.microsoft.com/office/drawing/2014/main" id="{3272CD44-4F48-4927-9CD4-EA46DBD10928}"/>
              </a:ext>
            </a:extLst>
          </p:cNvPr>
          <p:cNvPicPr>
            <a:picLocks noGrp="1" noChangeAspect="1"/>
          </p:cNvPicPr>
          <p:nvPr>
            <p:ph idx="1"/>
          </p:nvPr>
        </p:nvPicPr>
        <p:blipFill>
          <a:blip r:embed="rId2"/>
          <a:stretch>
            <a:fillRect/>
          </a:stretch>
        </p:blipFill>
        <p:spPr>
          <a:xfrm>
            <a:off x="894621" y="1136822"/>
            <a:ext cx="9978896" cy="5233686"/>
          </a:xfrm>
          <a:prstGeom prst="rect">
            <a:avLst/>
          </a:prstGeom>
        </p:spPr>
      </p:pic>
    </p:spTree>
    <p:extLst>
      <p:ext uri="{BB962C8B-B14F-4D97-AF65-F5344CB8AC3E}">
        <p14:creationId xmlns:p14="http://schemas.microsoft.com/office/powerpoint/2010/main" val="2712178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5C3-16EC-47FC-AB95-031B2BCF0585}"/>
              </a:ext>
            </a:extLst>
          </p:cNvPr>
          <p:cNvSpPr>
            <a:spLocks noGrp="1"/>
          </p:cNvSpPr>
          <p:nvPr>
            <p:ph type="title"/>
          </p:nvPr>
        </p:nvSpPr>
        <p:spPr/>
        <p:txBody>
          <a:bodyPr/>
          <a:lstStyle/>
          <a:p>
            <a:r>
              <a:rPr lang="en-IN" dirty="0"/>
              <a:t>COMPUTER VISION TASKS</a:t>
            </a:r>
          </a:p>
        </p:txBody>
      </p:sp>
      <p:pic>
        <p:nvPicPr>
          <p:cNvPr id="4" name="Content Placeholder 3">
            <a:extLst>
              <a:ext uri="{FF2B5EF4-FFF2-40B4-BE49-F238E27FC236}">
                <a16:creationId xmlns:a16="http://schemas.microsoft.com/office/drawing/2014/main" id="{C35B86D5-660A-49DA-A4D8-A637990F9AF0}"/>
              </a:ext>
            </a:extLst>
          </p:cNvPr>
          <p:cNvPicPr>
            <a:picLocks noGrp="1" noChangeAspect="1"/>
          </p:cNvPicPr>
          <p:nvPr>
            <p:ph idx="1"/>
          </p:nvPr>
        </p:nvPicPr>
        <p:blipFill>
          <a:blip r:embed="rId2"/>
          <a:stretch>
            <a:fillRect/>
          </a:stretch>
        </p:blipFill>
        <p:spPr>
          <a:xfrm>
            <a:off x="1971890" y="809045"/>
            <a:ext cx="7501258" cy="5690609"/>
          </a:xfrm>
          <a:prstGeom prst="rect">
            <a:avLst/>
          </a:prstGeom>
        </p:spPr>
      </p:pic>
    </p:spTree>
    <p:extLst>
      <p:ext uri="{BB962C8B-B14F-4D97-AF65-F5344CB8AC3E}">
        <p14:creationId xmlns:p14="http://schemas.microsoft.com/office/powerpoint/2010/main" val="22817459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nshupandey">
  <a:themeElements>
    <a:clrScheme name="Custom 1">
      <a:dk1>
        <a:sysClr val="windowText" lastClr="000000"/>
      </a:dk1>
      <a:lt1>
        <a:srgbClr val="FFFFFF"/>
      </a:lt1>
      <a:dk2>
        <a:srgbClr val="44546A"/>
      </a:dk2>
      <a:lt2>
        <a:srgbClr val="FFFFFF"/>
      </a:lt2>
      <a:accent1>
        <a:srgbClr val="FFFF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anshupandey" id="{605F9101-0CD7-43F8-BBD5-10805925C238}" vid="{D1054BBF-1240-407A-95F3-90514EEF0A91}"/>
    </a:ext>
  </a:extLst>
</a:theme>
</file>

<file path=docProps/app.xml><?xml version="1.0" encoding="utf-8"?>
<Properties xmlns="http://schemas.openxmlformats.org/officeDocument/2006/extended-properties" xmlns:vt="http://schemas.openxmlformats.org/officeDocument/2006/docPropsVTypes">
  <Template>anshupandey</Template>
  <TotalTime>64</TotalTime>
  <Words>1069</Words>
  <Application>Microsoft Office PowerPoint</Application>
  <PresentationFormat>Widescreen</PresentationFormat>
  <Paragraphs>104</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Calibri</vt:lpstr>
      <vt:lpstr>Open Sans</vt:lpstr>
      <vt:lpstr>Source Code Pro</vt:lpstr>
      <vt:lpstr>Tw Cen MT</vt:lpstr>
      <vt:lpstr>Tw Cen MT Condensed</vt:lpstr>
      <vt:lpstr>Wingdings 3</vt:lpstr>
      <vt:lpstr>anshupandey</vt:lpstr>
      <vt:lpstr>Computer Vision</vt:lpstr>
      <vt:lpstr>WHAT IS COMPUTER VISION?</vt:lpstr>
      <vt:lpstr>HUMAN VISION VS COMPUTER VISION</vt:lpstr>
      <vt:lpstr>Goals of computer vision</vt:lpstr>
      <vt:lpstr>WHY DO WE NEED COMPUTER VISION?</vt:lpstr>
      <vt:lpstr>IMAGES ARE PLAIN NUMBERS</vt:lpstr>
      <vt:lpstr>HOW DOES COMPUTER VISION WORK?</vt:lpstr>
      <vt:lpstr>COMPUTER VISION WORK FLOW</vt:lpstr>
      <vt:lpstr>COMPUTER VISION TASKS</vt:lpstr>
      <vt:lpstr>IMAGE CLASSIFICATION</vt:lpstr>
      <vt:lpstr>IMAGE LOCALIZATION</vt:lpstr>
      <vt:lpstr>INSTANCE SEGMENTATION</vt:lpstr>
      <vt:lpstr>SEMANTIC SEGMENTATION </vt:lpstr>
      <vt:lpstr>OBJECT DETECTION</vt:lpstr>
      <vt:lpstr>COMPUTATIONAL POWER</vt:lpstr>
      <vt:lpstr>What is Image Processing?</vt:lpstr>
      <vt:lpstr>What is Image Processing?</vt:lpstr>
      <vt:lpstr>Image Enhancement</vt:lpstr>
      <vt:lpstr>Purpose of Image processing</vt:lpstr>
      <vt:lpstr>Medical</vt:lpstr>
      <vt:lpstr>Satellite Images</vt:lpstr>
      <vt:lpstr>Brand Analysis</vt:lpstr>
      <vt:lpstr>Track Brand Mentions More Accurately</vt:lpstr>
      <vt:lpstr>Measure Sponsorship ROI</vt:lpstr>
      <vt:lpstr>Identify Moments of Consumption</vt:lpstr>
      <vt:lpstr>PowerPoint Presentation</vt:lpstr>
      <vt:lpstr>PowerPoint Presentation</vt:lpstr>
      <vt:lpstr>PowerPoint Presentation</vt:lpstr>
      <vt:lpstr>Erosion</vt:lpstr>
      <vt:lpstr>Dilation</vt:lpstr>
      <vt:lpstr>Corner Detection</vt:lpstr>
      <vt:lpstr>Color Quantization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16</cp:revision>
  <dcterms:created xsi:type="dcterms:W3CDTF">2019-03-12T12:20:05Z</dcterms:created>
  <dcterms:modified xsi:type="dcterms:W3CDTF">2020-08-31T03:25:27Z</dcterms:modified>
</cp:coreProperties>
</file>